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handoutMasterIdLst>
    <p:handoutMasterId r:id="rId13"/>
  </p:handoutMasterIdLst>
  <p:sldIdLst>
    <p:sldId id="256" r:id="rId2"/>
    <p:sldId id="266" r:id="rId3"/>
    <p:sldId id="264" r:id="rId4"/>
    <p:sldId id="265" r:id="rId5"/>
    <p:sldId id="267" r:id="rId6"/>
    <p:sldId id="268" r:id="rId7"/>
    <p:sldId id="269" r:id="rId8"/>
    <p:sldId id="270" r:id="rId9"/>
    <p:sldId id="271" r:id="rId10"/>
    <p:sldId id="272" r:id="rId11"/>
    <p:sldId id="274" r:id="rId12"/>
  </p:sldIdLst>
  <p:sldSz cx="9144000" cy="6858000" type="screen4x3"/>
  <p:notesSz cx="6858000" cy="9144000"/>
  <p:embeddedFontLst>
    <p:embeddedFont>
      <p:font typeface="Lato" panose="020F0502020204030203" pitchFamily="34" charset="0"/>
      <p:regular r:id="rId14"/>
      <p:bold r:id="rId15"/>
      <p:italic r:id="rId16"/>
      <p:boldItalic r:id="rId17"/>
    </p:embeddedFont>
    <p:embeddedFont>
      <p:font typeface="Raleway" pitchFamily="2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1435"/>
    <a:srgbClr val="0A1635"/>
    <a:srgbClr val="BD86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7334AC3-1624-657B-8774-BD441899DC7D}" v="89" dt="2022-02-15T20:13:24.79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984" y="3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114AD1-8C73-450D-8A69-1C60A77D0ADA}" type="datetimeFigureOut">
              <a:rPr lang="en-GB" smtClean="0"/>
              <a:t>03/12/2024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413834-1FF2-49B1-8785-5E85AB671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9466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0614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8058151" y="6374674"/>
            <a:ext cx="1085850" cy="483326"/>
          </a:xfrm>
          <a:prstGeom prst="rect">
            <a:avLst/>
          </a:prstGeom>
          <a:solidFill>
            <a:srgbClr val="0A16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 rotWithShape="1">
          <a:blip r:embed="rId2"/>
          <a:srcRect l="1055"/>
          <a:stretch/>
        </p:blipFill>
        <p:spPr>
          <a:xfrm>
            <a:off x="1508112" y="2215800"/>
            <a:ext cx="6127777" cy="242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823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BD8648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7620"/>
            <a:ext cx="78867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6B4C3E8-2871-4FB5-AC0C-B9307436D73E}" type="datetimeFigureOut">
              <a:rPr lang="en-GB" smtClean="0"/>
              <a:t>03/12/2024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9AACB604-E84B-40CD-AFB9-3FB26F4858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531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6B4C3E8-2871-4FB5-AC0C-B9307436D73E}" type="datetimeFigureOut">
              <a:rPr lang="en-GB" smtClean="0"/>
              <a:t>03/12/2024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9AACB604-E84B-40CD-AFB9-3FB26F4858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068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6B4C3E8-2871-4FB5-AC0C-B9307436D73E}" type="datetimeFigureOut">
              <a:rPr lang="en-GB" smtClean="0"/>
              <a:t>03/12/2024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9AACB604-E84B-40CD-AFB9-3FB26F4858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8652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6B4C3E8-2871-4FB5-AC0C-B9307436D73E}" type="datetimeFigureOut">
              <a:rPr lang="en-GB" smtClean="0"/>
              <a:t>03/12/2024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9AACB604-E84B-40CD-AFB9-3FB26F4858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8319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6B4C3E8-2871-4FB5-AC0C-B9307436D73E}" type="datetimeFigureOut">
              <a:rPr lang="en-GB" smtClean="0"/>
              <a:t>03/12/2024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9AACB604-E84B-40CD-AFB9-3FB26F4858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1170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6B4C3E8-2871-4FB5-AC0C-B9307436D73E}" type="datetimeFigureOut">
              <a:rPr lang="en-GB" smtClean="0"/>
              <a:t>03/12/2024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9AACB604-E84B-40CD-AFB9-3FB26F4858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1598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6B4C3E8-2871-4FB5-AC0C-B9307436D73E}" type="datetimeFigureOut">
              <a:rPr lang="en-GB" smtClean="0"/>
              <a:t>03/12/2024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9AACB604-E84B-40CD-AFB9-3FB26F4858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724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6B4C3E8-2871-4FB5-AC0C-B9307436D73E}" type="datetimeFigureOut">
              <a:rPr lang="en-GB" smtClean="0"/>
              <a:t>03/12/2024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9AACB604-E84B-40CD-AFB9-3FB26F4858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375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6B4C3E8-2871-4FB5-AC0C-B9307436D73E}" type="datetimeFigureOut">
              <a:rPr lang="en-GB" smtClean="0"/>
              <a:t>03/12/2024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9AACB604-E84B-40CD-AFB9-3FB26F4858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130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6B4C3E8-2871-4FB5-AC0C-B9307436D73E}" type="datetimeFigureOut">
              <a:rPr lang="en-GB" smtClean="0"/>
              <a:t>03/12/2024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9AACB604-E84B-40CD-AFB9-3FB26F4858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9285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96CC4E-F0DD-4DDD-AE9E-8D1DC65B680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55395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6412182"/>
            <a:ext cx="9144000" cy="445818"/>
          </a:xfrm>
          <a:prstGeom prst="rect">
            <a:avLst/>
          </a:prstGeom>
          <a:solidFill>
            <a:srgbClr val="0614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14"/>
          <a:srcRect l="1055"/>
          <a:stretch/>
        </p:blipFill>
        <p:spPr>
          <a:xfrm>
            <a:off x="8062093" y="6429600"/>
            <a:ext cx="1081907" cy="42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967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b="1" kern="1200">
          <a:solidFill>
            <a:srgbClr val="BD8648"/>
          </a:solidFill>
          <a:latin typeface="Raleway" panose="020B0803030101060003" pitchFamily="34" charset="0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rgbClr val="0A1635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rgbClr val="0A1635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rgbClr val="0A1635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rgbClr val="0A1635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rgbClr val="0A1635"/>
          </a:solidFill>
          <a:latin typeface="Lato" panose="020F0502020204030203" pitchFamily="34" charset="0"/>
          <a:ea typeface="Lato" panose="020F0502020204030203" pitchFamily="34" charset="0"/>
          <a:cs typeface="Lato" panose="020F0502020204030203" pitchFamily="34" charset="0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athsgenie.co.uk/HCFLCM.html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42021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nteg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763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 descr="integ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0"/>
            <a:ext cx="14763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2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3099732"/>
            <a:ext cx="8229600" cy="11430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GB" altLang="en-US" sz="8000" dirty="0">
                <a:solidFill>
                  <a:schemeClr val="accent2"/>
                </a:solidFill>
              </a:rPr>
              <a:t>The only way to revise maths is to do maths!</a:t>
            </a:r>
            <a:br>
              <a:rPr lang="en-GB" altLang="en-US" sz="8000" dirty="0">
                <a:solidFill>
                  <a:schemeClr val="accent2"/>
                </a:solidFill>
              </a:rPr>
            </a:br>
            <a:br>
              <a:rPr lang="en-GB" altLang="en-US" sz="8000" dirty="0">
                <a:solidFill>
                  <a:schemeClr val="accent2"/>
                </a:solidFill>
              </a:rPr>
            </a:br>
            <a:r>
              <a:rPr lang="en-GB" altLang="en-US" sz="4000" dirty="0">
                <a:solidFill>
                  <a:schemeClr val="accent2"/>
                </a:solidFill>
              </a:rPr>
              <a:t>(Little and often)</a:t>
            </a:r>
          </a:p>
        </p:txBody>
      </p:sp>
    </p:spTree>
    <p:extLst>
      <p:ext uri="{BB962C8B-B14F-4D97-AF65-F5344CB8AC3E}">
        <p14:creationId xmlns:p14="http://schemas.microsoft.com/office/powerpoint/2010/main" val="15341701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integ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763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9" descr="integ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0"/>
            <a:ext cx="14763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Rectangle 11"/>
          <p:cNvSpPr>
            <a:spLocks noChangeArrowheads="1"/>
          </p:cNvSpPr>
          <p:nvPr/>
        </p:nvSpPr>
        <p:spPr bwMode="auto">
          <a:xfrm>
            <a:off x="99165" y="1449298"/>
            <a:ext cx="8977517" cy="4130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buNone/>
            </a:pPr>
            <a:r>
              <a:rPr lang="en-GB" dirty="0"/>
              <a:t>  GCSE Paper 1: Thursday 15 May 2025 (AM)</a:t>
            </a:r>
          </a:p>
          <a:p>
            <a:pPr algn="ctr">
              <a:buNone/>
            </a:pPr>
            <a:r>
              <a:rPr lang="en-GB" dirty="0"/>
              <a:t>   </a:t>
            </a:r>
          </a:p>
          <a:p>
            <a:pPr algn="ctr">
              <a:buNone/>
            </a:pPr>
            <a:r>
              <a:rPr lang="en-GB" dirty="0"/>
              <a:t>That’s 161 days away!</a:t>
            </a:r>
          </a:p>
          <a:p>
            <a:endParaRPr lang="en-GB" dirty="0"/>
          </a:p>
          <a:p>
            <a:endParaRPr lang="en-GB" dirty="0"/>
          </a:p>
          <a:p>
            <a:pPr>
              <a:buNone/>
            </a:pPr>
            <a:r>
              <a:rPr lang="en-GB" dirty="0"/>
              <a:t> GCSE Paper 2: Wednesday 4 June 2025 (AM)</a:t>
            </a:r>
          </a:p>
          <a:p>
            <a:pPr>
              <a:buNone/>
            </a:pPr>
            <a:r>
              <a:rPr lang="en-GB" dirty="0"/>
              <a:t> GCSE Paper 3: Wednesday 11 June 2025 (AM)</a:t>
            </a:r>
          </a:p>
        </p:txBody>
      </p:sp>
      <p:sp>
        <p:nvSpPr>
          <p:cNvPr id="5" name="Rectangle 6"/>
          <p:cNvSpPr txBox="1">
            <a:spLocks noChangeArrowheads="1"/>
          </p:cNvSpPr>
          <p:nvPr/>
        </p:nvSpPr>
        <p:spPr>
          <a:xfrm>
            <a:off x="261850" y="226681"/>
            <a:ext cx="8229600" cy="77787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rgbClr val="BD8648"/>
                </a:solidFill>
                <a:latin typeface="Raleway" panose="020B0803030101060003" pitchFamily="34" charset="0"/>
                <a:ea typeface="+mj-ea"/>
                <a:cs typeface="+mj-cs"/>
              </a:defRPr>
            </a:lvl1pPr>
          </a:lstStyle>
          <a:p>
            <a:r>
              <a:rPr lang="en-GB" altLang="en-US" sz="4400" dirty="0">
                <a:solidFill>
                  <a:schemeClr val="accent2"/>
                </a:solidFill>
              </a:rPr>
              <a:t>Exam Dates</a:t>
            </a:r>
          </a:p>
          <a:p>
            <a:r>
              <a:rPr lang="en-GB" altLang="en-US" sz="4400" dirty="0">
                <a:solidFill>
                  <a:schemeClr val="accent2"/>
                </a:solidFill>
              </a:rPr>
              <a:t>(Pearson Edexcel)</a:t>
            </a:r>
          </a:p>
        </p:txBody>
      </p:sp>
    </p:spTree>
    <p:extLst>
      <p:ext uri="{BB962C8B-B14F-4D97-AF65-F5344CB8AC3E}">
        <p14:creationId xmlns:p14="http://schemas.microsoft.com/office/powerpoint/2010/main" val="16720171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nteg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763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 descr="integ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0"/>
            <a:ext cx="14763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Rectangle 6"/>
          <p:cNvSpPr>
            <a:spLocks noGrp="1" noChangeArrowheads="1"/>
          </p:cNvSpPr>
          <p:nvPr>
            <p:ph type="title"/>
          </p:nvPr>
        </p:nvSpPr>
        <p:spPr>
          <a:xfrm>
            <a:off x="1816319" y="112427"/>
            <a:ext cx="7886700" cy="1325563"/>
          </a:xfrm>
        </p:spPr>
        <p:txBody>
          <a:bodyPr/>
          <a:lstStyle/>
          <a:p>
            <a:pPr eaLnBrk="1" hangingPunct="1"/>
            <a:r>
              <a:rPr lang="en-GB" altLang="en-US" dirty="0">
                <a:solidFill>
                  <a:schemeClr val="accent2"/>
                </a:solidFill>
              </a:rPr>
              <a:t>Maths……..</a:t>
            </a:r>
          </a:p>
        </p:txBody>
      </p:sp>
      <p:sp>
        <p:nvSpPr>
          <p:cNvPr id="8199" name="Text Box 8"/>
          <p:cNvSpPr txBox="1">
            <a:spLocks noChangeArrowheads="1"/>
          </p:cNvSpPr>
          <p:nvPr/>
        </p:nvSpPr>
        <p:spPr bwMode="auto">
          <a:xfrm rot="20994730">
            <a:off x="597832" y="1736181"/>
            <a:ext cx="34559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 dirty="0">
                <a:solidFill>
                  <a:srgbClr val="FF0066"/>
                </a:solidFill>
              </a:rPr>
              <a:t>I can’t do maths</a:t>
            </a:r>
          </a:p>
        </p:txBody>
      </p:sp>
      <p:sp>
        <p:nvSpPr>
          <p:cNvPr id="8200" name="Text Box 9"/>
          <p:cNvSpPr txBox="1">
            <a:spLocks noChangeArrowheads="1"/>
          </p:cNvSpPr>
          <p:nvPr/>
        </p:nvSpPr>
        <p:spPr bwMode="auto">
          <a:xfrm rot="1065617">
            <a:off x="5376207" y="2009231"/>
            <a:ext cx="36036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GB" altLang="en-US">
                <a:solidFill>
                  <a:srgbClr val="FF0066"/>
                </a:solidFill>
              </a:rPr>
              <a:t>I don’t understand</a:t>
            </a:r>
          </a:p>
        </p:txBody>
      </p:sp>
      <p:sp>
        <p:nvSpPr>
          <p:cNvPr id="8201" name="Rectangle 10"/>
          <p:cNvSpPr>
            <a:spLocks noChangeArrowheads="1"/>
          </p:cNvSpPr>
          <p:nvPr/>
        </p:nvSpPr>
        <p:spPr bwMode="auto">
          <a:xfrm rot="1165363">
            <a:off x="562907" y="4480969"/>
            <a:ext cx="248443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GB" altLang="en-US">
                <a:solidFill>
                  <a:srgbClr val="FF0066"/>
                </a:solidFill>
              </a:rPr>
              <a:t>I’m confused</a:t>
            </a:r>
          </a:p>
        </p:txBody>
      </p:sp>
      <p:sp>
        <p:nvSpPr>
          <p:cNvPr id="8202" name="Rectangle 11"/>
          <p:cNvSpPr>
            <a:spLocks noChangeArrowheads="1"/>
          </p:cNvSpPr>
          <p:nvPr/>
        </p:nvSpPr>
        <p:spPr bwMode="auto">
          <a:xfrm rot="20375407">
            <a:off x="5363507" y="4765131"/>
            <a:ext cx="3048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None/>
            </a:pPr>
            <a:r>
              <a:rPr lang="en-GB" altLang="en-US">
                <a:solidFill>
                  <a:srgbClr val="FF0066"/>
                </a:solidFill>
              </a:rPr>
              <a:t>It’s too hard…..!</a:t>
            </a:r>
          </a:p>
        </p:txBody>
      </p:sp>
      <p:sp>
        <p:nvSpPr>
          <p:cNvPr id="8203" name="Rectangle 12"/>
          <p:cNvSpPr>
            <a:spLocks noChangeArrowheads="1"/>
          </p:cNvSpPr>
          <p:nvPr/>
        </p:nvSpPr>
        <p:spPr bwMode="auto">
          <a:xfrm rot="527845">
            <a:off x="2296457" y="3325269"/>
            <a:ext cx="50339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FF0066"/>
                </a:solidFill>
              </a:rPr>
              <a:t>When will I ever need this?</a:t>
            </a:r>
          </a:p>
        </p:txBody>
      </p:sp>
    </p:spTree>
    <p:extLst>
      <p:ext uri="{BB962C8B-B14F-4D97-AF65-F5344CB8AC3E}">
        <p14:creationId xmlns:p14="http://schemas.microsoft.com/office/powerpoint/2010/main" val="5984061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nteg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763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 descr="integ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0"/>
            <a:ext cx="14763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Rectangle 6"/>
          <p:cNvSpPr>
            <a:spLocks noGrp="1" noChangeArrowheads="1"/>
          </p:cNvSpPr>
          <p:nvPr>
            <p:ph type="title"/>
          </p:nvPr>
        </p:nvSpPr>
        <p:spPr>
          <a:xfrm>
            <a:off x="1855076" y="323850"/>
            <a:ext cx="8229600" cy="777875"/>
          </a:xfrm>
        </p:spPr>
        <p:txBody>
          <a:bodyPr/>
          <a:lstStyle/>
          <a:p>
            <a:pPr eaLnBrk="1" hangingPunct="1"/>
            <a:r>
              <a:rPr lang="en-GB" altLang="en-US" dirty="0">
                <a:solidFill>
                  <a:schemeClr val="accent2"/>
                </a:solidFill>
              </a:rPr>
              <a:t>Revising Maths</a:t>
            </a:r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85763" y="1566863"/>
            <a:ext cx="8507412" cy="4525962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3600" dirty="0"/>
              <a:t>Identify area or topic of weakness</a:t>
            </a:r>
          </a:p>
          <a:p>
            <a:pPr eaLnBrk="1" hangingPunct="1"/>
            <a:endParaRPr lang="en-GB" altLang="en-US" sz="3600" dirty="0"/>
          </a:p>
          <a:p>
            <a:pPr eaLnBrk="1" hangingPunct="1"/>
            <a:r>
              <a:rPr lang="en-GB" altLang="en-US" sz="3600" dirty="0"/>
              <a:t>Recap and review the topic using Maths Genie, </a:t>
            </a:r>
            <a:r>
              <a:rPr lang="en-GB" altLang="en-US" sz="3600" dirty="0" err="1"/>
              <a:t>Sparx</a:t>
            </a:r>
            <a:r>
              <a:rPr lang="en-GB" altLang="en-US" sz="3600" dirty="0"/>
              <a:t> Maths, Corbett Maths, exercise books, revision guides, etc.</a:t>
            </a:r>
          </a:p>
          <a:p>
            <a:pPr eaLnBrk="1" hangingPunct="1"/>
            <a:endParaRPr lang="en-GB" altLang="en-US" sz="3600" dirty="0"/>
          </a:p>
          <a:p>
            <a:pPr eaLnBrk="1" hangingPunct="1"/>
            <a:r>
              <a:rPr lang="en-GB" altLang="en-US" sz="3600" dirty="0"/>
              <a:t>Test yourself – can you now answer the exam questions?</a:t>
            </a:r>
          </a:p>
        </p:txBody>
      </p:sp>
    </p:spTree>
    <p:extLst>
      <p:ext uri="{BB962C8B-B14F-4D97-AF65-F5344CB8AC3E}">
        <p14:creationId xmlns:p14="http://schemas.microsoft.com/office/powerpoint/2010/main" val="31909027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nteg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763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 descr="integ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0"/>
            <a:ext cx="14763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539750" y="1700213"/>
            <a:ext cx="8208963" cy="3354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Write 36 as the product of its prime factors.</a:t>
            </a:r>
            <a:br>
              <a:rPr lang="en-GB" altLang="en-US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GB" altLang="en-US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Give your answer in index form.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				                  </a:t>
            </a:r>
            <a:r>
              <a:rPr lang="en-GB" altLang="en-US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 marks</a:t>
            </a:r>
          </a:p>
        </p:txBody>
      </p:sp>
    </p:spTree>
    <p:extLst>
      <p:ext uri="{BB962C8B-B14F-4D97-AF65-F5344CB8AC3E}">
        <p14:creationId xmlns:p14="http://schemas.microsoft.com/office/powerpoint/2010/main" val="14616947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nteg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763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 descr="integ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0"/>
            <a:ext cx="14763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4" name="Text Box 7"/>
          <p:cNvSpPr txBox="1">
            <a:spLocks noChangeArrowheads="1"/>
          </p:cNvSpPr>
          <p:nvPr/>
        </p:nvSpPr>
        <p:spPr bwMode="auto">
          <a:xfrm>
            <a:off x="544076" y="1943129"/>
            <a:ext cx="763270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000" dirty="0">
                <a:hlinkClick r:id="rId3"/>
              </a:rPr>
              <a:t>https://www.mathsgenie.co.uk/HCFLCM.html</a:t>
            </a:r>
            <a:endParaRPr lang="en-GB" altLang="en-US" sz="4000" dirty="0"/>
          </a:p>
        </p:txBody>
      </p:sp>
    </p:spTree>
    <p:extLst>
      <p:ext uri="{BB962C8B-B14F-4D97-AF65-F5344CB8AC3E}">
        <p14:creationId xmlns:p14="http://schemas.microsoft.com/office/powerpoint/2010/main" val="25957309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integ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763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 descr="integ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49925"/>
            <a:ext cx="14763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4" descr="integ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0"/>
            <a:ext cx="14763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5" descr="integ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5749925"/>
            <a:ext cx="14763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539750" y="1946275"/>
            <a:ext cx="8208963" cy="3354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Write 36 as the product of its prime factors.</a:t>
            </a:r>
            <a:br>
              <a:rPr lang="en-GB" altLang="en-US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GB" altLang="en-US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Give your answer in index form.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				                  </a:t>
            </a:r>
            <a:r>
              <a:rPr lang="en-GB" altLang="en-US" sz="4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 marks</a:t>
            </a:r>
          </a:p>
        </p:txBody>
      </p:sp>
    </p:spTree>
    <p:extLst>
      <p:ext uri="{BB962C8B-B14F-4D97-AF65-F5344CB8AC3E}">
        <p14:creationId xmlns:p14="http://schemas.microsoft.com/office/powerpoint/2010/main" val="1593272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integ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763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 descr="integ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0"/>
            <a:ext cx="14763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1403350" y="333375"/>
            <a:ext cx="6767513" cy="6619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accent2"/>
                </a:solidFill>
              </a:rPr>
              <a:t>Write 36 as the product of its prime factors. Give your answer in index form.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 b="1">
              <a:solidFill>
                <a:schemeClr val="accent2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 b="1">
              <a:solidFill>
                <a:schemeClr val="accent2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 b="1">
              <a:solidFill>
                <a:schemeClr val="accent2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b="1">
                <a:solidFill>
                  <a:schemeClr val="accent2"/>
                </a:solidFill>
              </a:rPr>
              <a:t>					               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 b="1">
              <a:solidFill>
                <a:schemeClr val="accent2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 b="1">
              <a:solidFill>
                <a:schemeClr val="accent2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 b="1">
              <a:solidFill>
                <a:schemeClr val="accent2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 b="1">
              <a:solidFill>
                <a:schemeClr val="accent2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 b="1">
              <a:solidFill>
                <a:schemeClr val="accent2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 b="1">
              <a:solidFill>
                <a:schemeClr val="accent2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 b="1">
              <a:solidFill>
                <a:schemeClr val="accent2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 b="1">
              <a:solidFill>
                <a:schemeClr val="accent2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 b="1">
              <a:solidFill>
                <a:schemeClr val="accent2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 b="1">
              <a:solidFill>
                <a:schemeClr val="accent2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accent2"/>
                </a:solidFill>
              </a:rPr>
              <a:t>					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4000">
              <a:solidFill>
                <a:schemeClr val="accent2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accent2"/>
                </a:solidFill>
              </a:rPr>
              <a:t>					</a:t>
            </a:r>
            <a:r>
              <a:rPr lang="en-GB" altLang="en-US" sz="2800">
                <a:solidFill>
                  <a:schemeClr val="accent2"/>
                </a:solidFill>
              </a:rPr>
              <a:t>3 marks</a:t>
            </a: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3917950" y="1476375"/>
            <a:ext cx="1600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4000"/>
              <a:t>36</a:t>
            </a:r>
          </a:p>
        </p:txBody>
      </p:sp>
      <p:sp>
        <p:nvSpPr>
          <p:cNvPr id="18440" name="Line 8"/>
          <p:cNvSpPr>
            <a:spLocks noChangeShapeType="1"/>
          </p:cNvSpPr>
          <p:nvPr/>
        </p:nvSpPr>
        <p:spPr bwMode="auto">
          <a:xfrm flipH="1">
            <a:off x="2927350" y="2085975"/>
            <a:ext cx="121920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8441" name="Line 9"/>
          <p:cNvSpPr>
            <a:spLocks noChangeShapeType="1"/>
          </p:cNvSpPr>
          <p:nvPr/>
        </p:nvSpPr>
        <p:spPr bwMode="auto">
          <a:xfrm>
            <a:off x="4298950" y="2085975"/>
            <a:ext cx="129540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2470150" y="2466975"/>
            <a:ext cx="1371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4000"/>
              <a:t>2</a:t>
            </a:r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5365750" y="2466975"/>
            <a:ext cx="12954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4000"/>
              <a:t>18</a:t>
            </a:r>
          </a:p>
        </p:txBody>
      </p:sp>
      <p:sp>
        <p:nvSpPr>
          <p:cNvPr id="18444" name="Oval 12"/>
          <p:cNvSpPr>
            <a:spLocks noChangeArrowheads="1"/>
          </p:cNvSpPr>
          <p:nvPr/>
        </p:nvSpPr>
        <p:spPr bwMode="auto">
          <a:xfrm>
            <a:off x="2317750" y="2390775"/>
            <a:ext cx="762000" cy="8382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50195"/>
                  </a:schemeClr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8445" name="Oval 13"/>
          <p:cNvSpPr>
            <a:spLocks noChangeArrowheads="1"/>
          </p:cNvSpPr>
          <p:nvPr/>
        </p:nvSpPr>
        <p:spPr bwMode="auto">
          <a:xfrm>
            <a:off x="5365750" y="2390775"/>
            <a:ext cx="762000" cy="8382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50195"/>
                  </a:schemeClr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8446" name="Line 14"/>
          <p:cNvSpPr>
            <a:spLocks noChangeShapeType="1"/>
          </p:cNvSpPr>
          <p:nvPr/>
        </p:nvSpPr>
        <p:spPr bwMode="auto">
          <a:xfrm flipH="1">
            <a:off x="4298950" y="3076575"/>
            <a:ext cx="1371600" cy="609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8447" name="Line 15"/>
          <p:cNvSpPr>
            <a:spLocks noChangeShapeType="1"/>
          </p:cNvSpPr>
          <p:nvPr/>
        </p:nvSpPr>
        <p:spPr bwMode="auto">
          <a:xfrm>
            <a:off x="5822950" y="3076575"/>
            <a:ext cx="838200" cy="838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8448" name="Text Box 16"/>
          <p:cNvSpPr txBox="1">
            <a:spLocks noChangeArrowheads="1"/>
          </p:cNvSpPr>
          <p:nvPr/>
        </p:nvSpPr>
        <p:spPr bwMode="auto">
          <a:xfrm>
            <a:off x="3841750" y="3533775"/>
            <a:ext cx="1371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4000"/>
              <a:t>2</a:t>
            </a:r>
          </a:p>
        </p:txBody>
      </p:sp>
      <p:sp>
        <p:nvSpPr>
          <p:cNvPr id="18449" name="Text Box 17"/>
          <p:cNvSpPr txBox="1">
            <a:spLocks noChangeArrowheads="1"/>
          </p:cNvSpPr>
          <p:nvPr/>
        </p:nvSpPr>
        <p:spPr bwMode="auto">
          <a:xfrm>
            <a:off x="2470150" y="2466975"/>
            <a:ext cx="1371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4000">
                <a:solidFill>
                  <a:schemeClr val="hlink"/>
                </a:solidFill>
              </a:rPr>
              <a:t>2</a:t>
            </a:r>
          </a:p>
        </p:txBody>
      </p:sp>
      <p:sp>
        <p:nvSpPr>
          <p:cNvPr id="18450" name="Text Box 18"/>
          <p:cNvSpPr txBox="1">
            <a:spLocks noChangeArrowheads="1"/>
          </p:cNvSpPr>
          <p:nvPr/>
        </p:nvSpPr>
        <p:spPr bwMode="auto">
          <a:xfrm>
            <a:off x="6508750" y="3838575"/>
            <a:ext cx="1143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4000"/>
              <a:t>9</a:t>
            </a:r>
          </a:p>
        </p:txBody>
      </p:sp>
      <p:sp>
        <p:nvSpPr>
          <p:cNvPr id="18451" name="Line 19"/>
          <p:cNvSpPr>
            <a:spLocks noChangeShapeType="1"/>
          </p:cNvSpPr>
          <p:nvPr/>
        </p:nvSpPr>
        <p:spPr bwMode="auto">
          <a:xfrm flipH="1">
            <a:off x="5746750" y="4448175"/>
            <a:ext cx="91440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8452" name="Line 20"/>
          <p:cNvSpPr>
            <a:spLocks noChangeShapeType="1"/>
          </p:cNvSpPr>
          <p:nvPr/>
        </p:nvSpPr>
        <p:spPr bwMode="auto">
          <a:xfrm>
            <a:off x="6737350" y="4448175"/>
            <a:ext cx="533400" cy="609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8453" name="Text Box 21"/>
          <p:cNvSpPr txBox="1">
            <a:spLocks noChangeArrowheads="1"/>
          </p:cNvSpPr>
          <p:nvPr/>
        </p:nvSpPr>
        <p:spPr bwMode="auto">
          <a:xfrm>
            <a:off x="5365750" y="4829175"/>
            <a:ext cx="12954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4000"/>
              <a:t>3</a:t>
            </a:r>
          </a:p>
        </p:txBody>
      </p:sp>
      <p:sp>
        <p:nvSpPr>
          <p:cNvPr id="18454" name="Text Box 22"/>
          <p:cNvSpPr txBox="1">
            <a:spLocks noChangeArrowheads="1"/>
          </p:cNvSpPr>
          <p:nvPr/>
        </p:nvSpPr>
        <p:spPr bwMode="auto">
          <a:xfrm>
            <a:off x="7118350" y="4981575"/>
            <a:ext cx="838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4000"/>
              <a:t>3</a:t>
            </a:r>
          </a:p>
        </p:txBody>
      </p:sp>
      <p:sp>
        <p:nvSpPr>
          <p:cNvPr id="18455" name="Text Box 23"/>
          <p:cNvSpPr txBox="1">
            <a:spLocks noChangeArrowheads="1"/>
          </p:cNvSpPr>
          <p:nvPr/>
        </p:nvSpPr>
        <p:spPr bwMode="auto">
          <a:xfrm>
            <a:off x="3841750" y="3533775"/>
            <a:ext cx="1371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4000">
                <a:solidFill>
                  <a:schemeClr val="hlink"/>
                </a:solidFill>
              </a:rPr>
              <a:t>2</a:t>
            </a:r>
          </a:p>
        </p:txBody>
      </p:sp>
      <p:sp>
        <p:nvSpPr>
          <p:cNvPr id="18456" name="Text Box 24"/>
          <p:cNvSpPr txBox="1">
            <a:spLocks noChangeArrowheads="1"/>
          </p:cNvSpPr>
          <p:nvPr/>
        </p:nvSpPr>
        <p:spPr bwMode="auto">
          <a:xfrm>
            <a:off x="5365750" y="4829175"/>
            <a:ext cx="12954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4000">
                <a:solidFill>
                  <a:schemeClr val="hlink"/>
                </a:solidFill>
              </a:rPr>
              <a:t>3</a:t>
            </a:r>
          </a:p>
        </p:txBody>
      </p:sp>
      <p:sp>
        <p:nvSpPr>
          <p:cNvPr id="18457" name="Text Box 25"/>
          <p:cNvSpPr txBox="1">
            <a:spLocks noChangeArrowheads="1"/>
          </p:cNvSpPr>
          <p:nvPr/>
        </p:nvSpPr>
        <p:spPr bwMode="auto">
          <a:xfrm>
            <a:off x="7118350" y="4981575"/>
            <a:ext cx="838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4000">
                <a:solidFill>
                  <a:schemeClr val="hlink"/>
                </a:solidFill>
              </a:rPr>
              <a:t>3</a:t>
            </a:r>
          </a:p>
        </p:txBody>
      </p:sp>
      <p:sp>
        <p:nvSpPr>
          <p:cNvPr id="18458" name="Text Box 26"/>
          <p:cNvSpPr txBox="1">
            <a:spLocks noChangeArrowheads="1"/>
          </p:cNvSpPr>
          <p:nvPr/>
        </p:nvSpPr>
        <p:spPr bwMode="auto">
          <a:xfrm>
            <a:off x="1250950" y="4752975"/>
            <a:ext cx="3505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chemeClr val="hlink"/>
                </a:solidFill>
              </a:rPr>
              <a:t>36 = 2 x 2 x 3 x 3</a:t>
            </a:r>
          </a:p>
        </p:txBody>
      </p:sp>
      <p:sp>
        <p:nvSpPr>
          <p:cNvPr id="18459" name="Text Box 27"/>
          <p:cNvSpPr txBox="1">
            <a:spLocks noChangeArrowheads="1"/>
          </p:cNvSpPr>
          <p:nvPr/>
        </p:nvSpPr>
        <p:spPr bwMode="auto">
          <a:xfrm>
            <a:off x="1619250" y="5646738"/>
            <a:ext cx="3505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GB" altLang="en-US" sz="2800">
                <a:solidFill>
                  <a:schemeClr val="hlink"/>
                </a:solidFill>
              </a:rPr>
              <a:t>36 = 2</a:t>
            </a:r>
            <a:r>
              <a:rPr lang="en-GB" altLang="en-US" sz="2800" baseline="30000">
                <a:solidFill>
                  <a:schemeClr val="hlink"/>
                </a:solidFill>
              </a:rPr>
              <a:t>2</a:t>
            </a:r>
            <a:r>
              <a:rPr lang="en-GB" altLang="en-US" sz="2800">
                <a:solidFill>
                  <a:schemeClr val="hlink"/>
                </a:solidFill>
              </a:rPr>
              <a:t> x 3</a:t>
            </a:r>
            <a:r>
              <a:rPr lang="en-GB" altLang="en-US" sz="2800" baseline="30000">
                <a:solidFill>
                  <a:schemeClr val="hlink"/>
                </a:solidFill>
              </a:rPr>
              <a:t>2</a:t>
            </a:r>
            <a:endParaRPr lang="en-GB" altLang="en-US" sz="2800">
              <a:solidFill>
                <a:schemeClr val="hlin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211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 autoUpdateAnimBg="0"/>
      <p:bldP spid="18442" grpId="0" autoUpdateAnimBg="0"/>
      <p:bldP spid="18443" grpId="0" autoUpdateAnimBg="0"/>
      <p:bldP spid="18444" grpId="0" animBg="1"/>
      <p:bldP spid="18445" grpId="0" animBg="1"/>
      <p:bldP spid="18448" grpId="0" autoUpdateAnimBg="0"/>
      <p:bldP spid="18449" grpId="0" autoUpdateAnimBg="0"/>
      <p:bldP spid="18450" grpId="0" autoUpdateAnimBg="0"/>
      <p:bldP spid="18453" grpId="0" autoUpdateAnimBg="0"/>
      <p:bldP spid="18454" grpId="0" autoUpdateAnimBg="0"/>
      <p:bldP spid="18455" grpId="0" autoUpdateAnimBg="0"/>
      <p:bldP spid="18456" grpId="0" autoUpdateAnimBg="0"/>
      <p:bldP spid="18457" grpId="0" autoUpdateAnimBg="0"/>
      <p:bldP spid="18458" grpId="0" autoUpdateAnimBg="0"/>
      <p:bldP spid="18459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nteg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763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 descr="integ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0"/>
            <a:ext cx="14763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Rectangle 6"/>
          <p:cNvSpPr>
            <a:spLocks noGrp="1" noChangeArrowheads="1"/>
          </p:cNvSpPr>
          <p:nvPr>
            <p:ph type="title"/>
          </p:nvPr>
        </p:nvSpPr>
        <p:spPr>
          <a:xfrm>
            <a:off x="1855076" y="323850"/>
            <a:ext cx="8229600" cy="777875"/>
          </a:xfrm>
        </p:spPr>
        <p:txBody>
          <a:bodyPr/>
          <a:lstStyle/>
          <a:p>
            <a:pPr eaLnBrk="1" hangingPunct="1"/>
            <a:r>
              <a:rPr lang="en-GB" altLang="en-US" dirty="0">
                <a:solidFill>
                  <a:schemeClr val="accent2"/>
                </a:solidFill>
              </a:rPr>
              <a:t>General revision</a:t>
            </a:r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35428" y="1684309"/>
            <a:ext cx="8808571" cy="4525962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3600" dirty="0"/>
              <a:t> Maths Genie: Topics questions</a:t>
            </a:r>
          </a:p>
          <a:p>
            <a:pPr marL="0" indent="0" eaLnBrk="1" hangingPunct="1">
              <a:buNone/>
            </a:pPr>
            <a:r>
              <a:rPr lang="en-GB" altLang="en-US" sz="3600" dirty="0"/>
              <a:t>				   Papers </a:t>
            </a:r>
            <a:r>
              <a:rPr lang="en-GB" altLang="en-US" sz="2800" dirty="0"/>
              <a:t>(use AQA or OCR papers)</a:t>
            </a:r>
          </a:p>
          <a:p>
            <a:pPr eaLnBrk="1" hangingPunct="1"/>
            <a:endParaRPr lang="en-GB" altLang="en-US" sz="3600" dirty="0"/>
          </a:p>
          <a:p>
            <a:pPr eaLnBrk="1" hangingPunct="1"/>
            <a:r>
              <a:rPr lang="en-GB" altLang="en-US" sz="3600" dirty="0"/>
              <a:t> Corbett Maths:  5 a day</a:t>
            </a:r>
          </a:p>
          <a:p>
            <a:pPr marL="0" indent="0" eaLnBrk="1" hangingPunct="1">
              <a:buNone/>
            </a:pPr>
            <a:r>
              <a:rPr lang="en-GB" altLang="en-US" sz="3600" dirty="0"/>
              <a:t>					 Practice papers</a:t>
            </a:r>
            <a:endParaRPr lang="en-GB" altLang="en-US" sz="3300" dirty="0"/>
          </a:p>
          <a:p>
            <a:pPr eaLnBrk="1" hangingPunct="1"/>
            <a:endParaRPr lang="en-GB" altLang="en-US" sz="3600" dirty="0"/>
          </a:p>
        </p:txBody>
      </p:sp>
    </p:spTree>
    <p:extLst>
      <p:ext uri="{BB962C8B-B14F-4D97-AF65-F5344CB8AC3E}">
        <p14:creationId xmlns:p14="http://schemas.microsoft.com/office/powerpoint/2010/main" val="41421671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nteg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763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 descr="integ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0"/>
            <a:ext cx="14763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2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3099732"/>
            <a:ext cx="8229600" cy="11430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GB" altLang="en-US" sz="8000" dirty="0">
                <a:solidFill>
                  <a:schemeClr val="accent2"/>
                </a:solidFill>
              </a:rPr>
              <a:t>The only way to revise maths is to do maths!</a:t>
            </a:r>
            <a:br>
              <a:rPr lang="en-GB" altLang="en-US" sz="8000" dirty="0">
                <a:solidFill>
                  <a:schemeClr val="accent2"/>
                </a:solidFill>
              </a:rPr>
            </a:br>
            <a:br>
              <a:rPr lang="en-GB" altLang="en-US" sz="8000" dirty="0">
                <a:solidFill>
                  <a:schemeClr val="accent2"/>
                </a:solidFill>
              </a:rPr>
            </a:br>
            <a:r>
              <a:rPr lang="en-GB" altLang="en-US" sz="4000" dirty="0">
                <a:solidFill>
                  <a:schemeClr val="accent2"/>
                </a:solidFill>
              </a:rPr>
              <a:t>(Little and often)</a:t>
            </a:r>
          </a:p>
        </p:txBody>
      </p:sp>
    </p:spTree>
    <p:extLst>
      <p:ext uri="{BB962C8B-B14F-4D97-AF65-F5344CB8AC3E}">
        <p14:creationId xmlns:p14="http://schemas.microsoft.com/office/powerpoint/2010/main" val="6703869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osforth Group">
      <a:dk1>
        <a:srgbClr val="0A1635"/>
      </a:dk1>
      <a:lt1>
        <a:srgbClr val="E6E7E8"/>
      </a:lt1>
      <a:dk2>
        <a:srgbClr val="0A1635"/>
      </a:dk2>
      <a:lt2>
        <a:srgbClr val="E6E7E8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orth Gosforth Academy Powerpoint 2019.thmx" id="{202DBE49-B042-46B4-9E35-C49C8599CF7E}" vid="{54E779AA-D8FC-4AA7-9226-B6D52DDBFFD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NGA Gen Powerpoint 2019</Template>
  <TotalTime>208</TotalTime>
  <Words>309</Words>
  <Application>Microsoft Office PowerPoint</Application>
  <PresentationFormat>On-screen Show (4:3)</PresentationFormat>
  <Paragraphs>71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Lato</vt:lpstr>
      <vt:lpstr>Raleway</vt:lpstr>
      <vt:lpstr>Calibri</vt:lpstr>
      <vt:lpstr>Office Theme</vt:lpstr>
      <vt:lpstr>PowerPoint Presentation</vt:lpstr>
      <vt:lpstr>The only way to revise maths is to do maths!  (Little and often)</vt:lpstr>
      <vt:lpstr>PowerPoint Presentation</vt:lpstr>
      <vt:lpstr>Maths……..</vt:lpstr>
      <vt:lpstr>Revising Maths</vt:lpstr>
      <vt:lpstr>PowerPoint Presentation</vt:lpstr>
      <vt:lpstr>PowerPoint Presentation</vt:lpstr>
      <vt:lpstr>PowerPoint Presentation</vt:lpstr>
      <vt:lpstr>PowerPoint Presentation</vt:lpstr>
      <vt:lpstr>General revision</vt:lpstr>
      <vt:lpstr>The only way to revise maths is to do maths!  (Little and often)</vt:lpstr>
    </vt:vector>
  </TitlesOfParts>
  <Company>North Gosforth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Ayres, Christopher</dc:creator>
  <cp:lastModifiedBy>Gill Stewart</cp:lastModifiedBy>
  <cp:revision>45</cp:revision>
  <dcterms:created xsi:type="dcterms:W3CDTF">2019-12-18T10:52:57Z</dcterms:created>
  <dcterms:modified xsi:type="dcterms:W3CDTF">2024-12-03T20:23:48Z</dcterms:modified>
</cp:coreProperties>
</file>