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56" r:id="rId3"/>
    <p:sldId id="273" r:id="rId4"/>
    <p:sldId id="275" r:id="rId5"/>
    <p:sldId id="274" r:id="rId6"/>
    <p:sldId id="272" r:id="rId7"/>
    <p:sldId id="257"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7DEE7-FB36-35F0-46C2-ED2F26E9DD0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860E660-CB51-B3CB-F4C1-26C0D119940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95B89B-184F-D26C-4C1D-FF04E9417A19}"/>
              </a:ext>
            </a:extLst>
          </p:cNvPr>
          <p:cNvSpPr>
            <a:spLocks noGrp="1"/>
          </p:cNvSpPr>
          <p:nvPr>
            <p:ph type="dt" sz="half" idx="10"/>
          </p:nvPr>
        </p:nvSpPr>
        <p:spPr/>
        <p:txBody>
          <a:bodyPr/>
          <a:lstStyle/>
          <a:p>
            <a:fld id="{A5CC9793-E7D0-4382-B82D-ECDA04473549}" type="datetimeFigureOut">
              <a:rPr lang="en-GB" smtClean="0"/>
              <a:t>04/12/2024</a:t>
            </a:fld>
            <a:endParaRPr lang="en-GB"/>
          </a:p>
        </p:txBody>
      </p:sp>
      <p:sp>
        <p:nvSpPr>
          <p:cNvPr id="5" name="Footer Placeholder 4">
            <a:extLst>
              <a:ext uri="{FF2B5EF4-FFF2-40B4-BE49-F238E27FC236}">
                <a16:creationId xmlns:a16="http://schemas.microsoft.com/office/drawing/2014/main" id="{6B92A14A-ABE9-3854-B144-E7B8304DB7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BBDB23-22CB-CA48-030D-F9D34DB5252B}"/>
              </a:ext>
            </a:extLst>
          </p:cNvPr>
          <p:cNvSpPr>
            <a:spLocks noGrp="1"/>
          </p:cNvSpPr>
          <p:nvPr>
            <p:ph type="sldNum" sz="quarter" idx="12"/>
          </p:nvPr>
        </p:nvSpPr>
        <p:spPr/>
        <p:txBody>
          <a:bodyPr/>
          <a:lstStyle/>
          <a:p>
            <a:fld id="{2BAA348C-C180-4DF4-932E-FB29191C3A13}" type="slidenum">
              <a:rPr lang="en-GB" smtClean="0"/>
              <a:t>‹#›</a:t>
            </a:fld>
            <a:endParaRPr lang="en-GB"/>
          </a:p>
        </p:txBody>
      </p:sp>
    </p:spTree>
    <p:extLst>
      <p:ext uri="{BB962C8B-B14F-4D97-AF65-F5344CB8AC3E}">
        <p14:creationId xmlns:p14="http://schemas.microsoft.com/office/powerpoint/2010/main" val="2359126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FE45A-9CBA-6646-FB8B-482E828B347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1A5B73-A959-6EF0-61C7-7AB469557A7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1AAFF9-4310-C0FF-4B1F-5E3051F48806}"/>
              </a:ext>
            </a:extLst>
          </p:cNvPr>
          <p:cNvSpPr>
            <a:spLocks noGrp="1"/>
          </p:cNvSpPr>
          <p:nvPr>
            <p:ph type="dt" sz="half" idx="10"/>
          </p:nvPr>
        </p:nvSpPr>
        <p:spPr/>
        <p:txBody>
          <a:bodyPr/>
          <a:lstStyle/>
          <a:p>
            <a:fld id="{A5CC9793-E7D0-4382-B82D-ECDA04473549}" type="datetimeFigureOut">
              <a:rPr lang="en-GB" smtClean="0"/>
              <a:t>04/12/2024</a:t>
            </a:fld>
            <a:endParaRPr lang="en-GB"/>
          </a:p>
        </p:txBody>
      </p:sp>
      <p:sp>
        <p:nvSpPr>
          <p:cNvPr id="5" name="Footer Placeholder 4">
            <a:extLst>
              <a:ext uri="{FF2B5EF4-FFF2-40B4-BE49-F238E27FC236}">
                <a16:creationId xmlns:a16="http://schemas.microsoft.com/office/drawing/2014/main" id="{03A1EC07-A6C9-02F4-1713-B5ADDE5B5A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E5C9B6-5858-81FB-733D-28A3AC05947D}"/>
              </a:ext>
            </a:extLst>
          </p:cNvPr>
          <p:cNvSpPr>
            <a:spLocks noGrp="1"/>
          </p:cNvSpPr>
          <p:nvPr>
            <p:ph type="sldNum" sz="quarter" idx="12"/>
          </p:nvPr>
        </p:nvSpPr>
        <p:spPr/>
        <p:txBody>
          <a:bodyPr/>
          <a:lstStyle/>
          <a:p>
            <a:fld id="{2BAA348C-C180-4DF4-932E-FB29191C3A13}" type="slidenum">
              <a:rPr lang="en-GB" smtClean="0"/>
              <a:t>‹#›</a:t>
            </a:fld>
            <a:endParaRPr lang="en-GB"/>
          </a:p>
        </p:txBody>
      </p:sp>
    </p:spTree>
    <p:extLst>
      <p:ext uri="{BB962C8B-B14F-4D97-AF65-F5344CB8AC3E}">
        <p14:creationId xmlns:p14="http://schemas.microsoft.com/office/powerpoint/2010/main" val="3101810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E776C-D135-FDF3-A059-FD82A8345AE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D3C84DF-A526-F42E-3316-ACA77D102F0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0E79D8-D0B9-6A64-522C-F1BE3E373C1D}"/>
              </a:ext>
            </a:extLst>
          </p:cNvPr>
          <p:cNvSpPr>
            <a:spLocks noGrp="1"/>
          </p:cNvSpPr>
          <p:nvPr>
            <p:ph type="dt" sz="half" idx="10"/>
          </p:nvPr>
        </p:nvSpPr>
        <p:spPr/>
        <p:txBody>
          <a:bodyPr/>
          <a:lstStyle/>
          <a:p>
            <a:fld id="{A5CC9793-E7D0-4382-B82D-ECDA04473549}" type="datetimeFigureOut">
              <a:rPr lang="en-GB" smtClean="0"/>
              <a:t>04/12/2024</a:t>
            </a:fld>
            <a:endParaRPr lang="en-GB"/>
          </a:p>
        </p:txBody>
      </p:sp>
      <p:sp>
        <p:nvSpPr>
          <p:cNvPr id="5" name="Footer Placeholder 4">
            <a:extLst>
              <a:ext uri="{FF2B5EF4-FFF2-40B4-BE49-F238E27FC236}">
                <a16:creationId xmlns:a16="http://schemas.microsoft.com/office/drawing/2014/main" id="{8DC470B4-9BED-6A16-8A36-71B431D18F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06B050-F859-2FB8-66D5-D6CD5217971C}"/>
              </a:ext>
            </a:extLst>
          </p:cNvPr>
          <p:cNvSpPr>
            <a:spLocks noGrp="1"/>
          </p:cNvSpPr>
          <p:nvPr>
            <p:ph type="sldNum" sz="quarter" idx="12"/>
          </p:nvPr>
        </p:nvSpPr>
        <p:spPr/>
        <p:txBody>
          <a:bodyPr/>
          <a:lstStyle/>
          <a:p>
            <a:fld id="{2BAA348C-C180-4DF4-932E-FB29191C3A13}" type="slidenum">
              <a:rPr lang="en-GB" smtClean="0"/>
              <a:t>‹#›</a:t>
            </a:fld>
            <a:endParaRPr lang="en-GB"/>
          </a:p>
        </p:txBody>
      </p:sp>
    </p:spTree>
    <p:extLst>
      <p:ext uri="{BB962C8B-B14F-4D97-AF65-F5344CB8AC3E}">
        <p14:creationId xmlns:p14="http://schemas.microsoft.com/office/powerpoint/2010/main" val="1126225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A25BE-5BDB-F027-F935-5FF9626E61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090FEC-B9A3-8F1E-4754-0C23B7451D1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D7FB9F0-98B3-6028-D544-8ABA0981B45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F27385A-FA8B-FEA2-E821-D5055DD4D684}"/>
              </a:ext>
            </a:extLst>
          </p:cNvPr>
          <p:cNvSpPr>
            <a:spLocks noGrp="1"/>
          </p:cNvSpPr>
          <p:nvPr>
            <p:ph type="dt" sz="half" idx="10"/>
          </p:nvPr>
        </p:nvSpPr>
        <p:spPr/>
        <p:txBody>
          <a:bodyPr/>
          <a:lstStyle/>
          <a:p>
            <a:fld id="{A5CC9793-E7D0-4382-B82D-ECDA04473549}" type="datetimeFigureOut">
              <a:rPr lang="en-GB" smtClean="0"/>
              <a:t>04/12/2024</a:t>
            </a:fld>
            <a:endParaRPr lang="en-GB"/>
          </a:p>
        </p:txBody>
      </p:sp>
      <p:sp>
        <p:nvSpPr>
          <p:cNvPr id="6" name="Footer Placeholder 5">
            <a:extLst>
              <a:ext uri="{FF2B5EF4-FFF2-40B4-BE49-F238E27FC236}">
                <a16:creationId xmlns:a16="http://schemas.microsoft.com/office/drawing/2014/main" id="{E23C896E-893D-C733-1702-A293DC53AD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78B5B4-C378-59E5-57A1-837778AE9255}"/>
              </a:ext>
            </a:extLst>
          </p:cNvPr>
          <p:cNvSpPr>
            <a:spLocks noGrp="1"/>
          </p:cNvSpPr>
          <p:nvPr>
            <p:ph type="sldNum" sz="quarter" idx="12"/>
          </p:nvPr>
        </p:nvSpPr>
        <p:spPr/>
        <p:txBody>
          <a:bodyPr/>
          <a:lstStyle/>
          <a:p>
            <a:fld id="{2BAA348C-C180-4DF4-932E-FB29191C3A13}" type="slidenum">
              <a:rPr lang="en-GB" smtClean="0"/>
              <a:t>‹#›</a:t>
            </a:fld>
            <a:endParaRPr lang="en-GB"/>
          </a:p>
        </p:txBody>
      </p:sp>
    </p:spTree>
    <p:extLst>
      <p:ext uri="{BB962C8B-B14F-4D97-AF65-F5344CB8AC3E}">
        <p14:creationId xmlns:p14="http://schemas.microsoft.com/office/powerpoint/2010/main" val="2263631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E3C8E-A053-422E-19A5-10BA603343C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13AEF2-C876-6C73-3EA2-A4B6CAEA5C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800FC4A-508D-442A-98B5-C0E8FF5D42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7F3D229-DE39-9921-F907-21E2CA26BD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D89A6B5-AFEB-25AC-0AFB-2A8085501CF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C25622D-1CCD-EC18-728F-853ADD8DC107}"/>
              </a:ext>
            </a:extLst>
          </p:cNvPr>
          <p:cNvSpPr>
            <a:spLocks noGrp="1"/>
          </p:cNvSpPr>
          <p:nvPr>
            <p:ph type="dt" sz="half" idx="10"/>
          </p:nvPr>
        </p:nvSpPr>
        <p:spPr/>
        <p:txBody>
          <a:bodyPr/>
          <a:lstStyle/>
          <a:p>
            <a:fld id="{A5CC9793-E7D0-4382-B82D-ECDA04473549}" type="datetimeFigureOut">
              <a:rPr lang="en-GB" smtClean="0"/>
              <a:t>04/12/2024</a:t>
            </a:fld>
            <a:endParaRPr lang="en-GB"/>
          </a:p>
        </p:txBody>
      </p:sp>
      <p:sp>
        <p:nvSpPr>
          <p:cNvPr id="8" name="Footer Placeholder 7">
            <a:extLst>
              <a:ext uri="{FF2B5EF4-FFF2-40B4-BE49-F238E27FC236}">
                <a16:creationId xmlns:a16="http://schemas.microsoft.com/office/drawing/2014/main" id="{C564910B-0245-C3DE-5D27-DE0A886B5BD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4B35392-6C3E-C1D2-B06B-27C3E6FF8E90}"/>
              </a:ext>
            </a:extLst>
          </p:cNvPr>
          <p:cNvSpPr>
            <a:spLocks noGrp="1"/>
          </p:cNvSpPr>
          <p:nvPr>
            <p:ph type="sldNum" sz="quarter" idx="12"/>
          </p:nvPr>
        </p:nvSpPr>
        <p:spPr/>
        <p:txBody>
          <a:bodyPr/>
          <a:lstStyle/>
          <a:p>
            <a:fld id="{2BAA348C-C180-4DF4-932E-FB29191C3A13}" type="slidenum">
              <a:rPr lang="en-GB" smtClean="0"/>
              <a:t>‹#›</a:t>
            </a:fld>
            <a:endParaRPr lang="en-GB"/>
          </a:p>
        </p:txBody>
      </p:sp>
    </p:spTree>
    <p:extLst>
      <p:ext uri="{BB962C8B-B14F-4D97-AF65-F5344CB8AC3E}">
        <p14:creationId xmlns:p14="http://schemas.microsoft.com/office/powerpoint/2010/main" val="2360840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3C7FB-9DC8-0B64-07B4-A61CF7DDB19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446E324-3878-033D-72D0-37136C264BF3}"/>
              </a:ext>
            </a:extLst>
          </p:cNvPr>
          <p:cNvSpPr>
            <a:spLocks noGrp="1"/>
          </p:cNvSpPr>
          <p:nvPr>
            <p:ph type="dt" sz="half" idx="10"/>
          </p:nvPr>
        </p:nvSpPr>
        <p:spPr/>
        <p:txBody>
          <a:bodyPr/>
          <a:lstStyle/>
          <a:p>
            <a:fld id="{A5CC9793-E7D0-4382-B82D-ECDA04473549}" type="datetimeFigureOut">
              <a:rPr lang="en-GB" smtClean="0"/>
              <a:t>04/12/2024</a:t>
            </a:fld>
            <a:endParaRPr lang="en-GB"/>
          </a:p>
        </p:txBody>
      </p:sp>
      <p:sp>
        <p:nvSpPr>
          <p:cNvPr id="4" name="Footer Placeholder 3">
            <a:extLst>
              <a:ext uri="{FF2B5EF4-FFF2-40B4-BE49-F238E27FC236}">
                <a16:creationId xmlns:a16="http://schemas.microsoft.com/office/drawing/2014/main" id="{6B0DE0BF-EA8F-1879-761A-A54C6F9EA9B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D8639BE-2C8D-9D6C-349A-3FA1D1FF688E}"/>
              </a:ext>
            </a:extLst>
          </p:cNvPr>
          <p:cNvSpPr>
            <a:spLocks noGrp="1"/>
          </p:cNvSpPr>
          <p:nvPr>
            <p:ph type="sldNum" sz="quarter" idx="12"/>
          </p:nvPr>
        </p:nvSpPr>
        <p:spPr/>
        <p:txBody>
          <a:bodyPr/>
          <a:lstStyle/>
          <a:p>
            <a:fld id="{2BAA348C-C180-4DF4-932E-FB29191C3A13}" type="slidenum">
              <a:rPr lang="en-GB" smtClean="0"/>
              <a:t>‹#›</a:t>
            </a:fld>
            <a:endParaRPr lang="en-GB"/>
          </a:p>
        </p:txBody>
      </p:sp>
    </p:spTree>
    <p:extLst>
      <p:ext uri="{BB962C8B-B14F-4D97-AF65-F5344CB8AC3E}">
        <p14:creationId xmlns:p14="http://schemas.microsoft.com/office/powerpoint/2010/main" val="2325364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BA3214-3E51-4CE3-F97E-AF96BDB63360}"/>
              </a:ext>
            </a:extLst>
          </p:cNvPr>
          <p:cNvSpPr>
            <a:spLocks noGrp="1"/>
          </p:cNvSpPr>
          <p:nvPr>
            <p:ph type="dt" sz="half" idx="10"/>
          </p:nvPr>
        </p:nvSpPr>
        <p:spPr/>
        <p:txBody>
          <a:bodyPr/>
          <a:lstStyle/>
          <a:p>
            <a:fld id="{A5CC9793-E7D0-4382-B82D-ECDA04473549}" type="datetimeFigureOut">
              <a:rPr lang="en-GB" smtClean="0"/>
              <a:t>04/12/2024</a:t>
            </a:fld>
            <a:endParaRPr lang="en-GB"/>
          </a:p>
        </p:txBody>
      </p:sp>
      <p:sp>
        <p:nvSpPr>
          <p:cNvPr id="3" name="Footer Placeholder 2">
            <a:extLst>
              <a:ext uri="{FF2B5EF4-FFF2-40B4-BE49-F238E27FC236}">
                <a16:creationId xmlns:a16="http://schemas.microsoft.com/office/drawing/2014/main" id="{AC0B4B8B-C99B-E6E2-263E-B945B33816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153C2CE-9C87-B41C-7AD1-CC07B386F7F4}"/>
              </a:ext>
            </a:extLst>
          </p:cNvPr>
          <p:cNvSpPr>
            <a:spLocks noGrp="1"/>
          </p:cNvSpPr>
          <p:nvPr>
            <p:ph type="sldNum" sz="quarter" idx="12"/>
          </p:nvPr>
        </p:nvSpPr>
        <p:spPr/>
        <p:txBody>
          <a:bodyPr/>
          <a:lstStyle/>
          <a:p>
            <a:fld id="{2BAA348C-C180-4DF4-932E-FB29191C3A13}" type="slidenum">
              <a:rPr lang="en-GB" smtClean="0"/>
              <a:t>‹#›</a:t>
            </a:fld>
            <a:endParaRPr lang="en-GB"/>
          </a:p>
        </p:txBody>
      </p:sp>
    </p:spTree>
    <p:extLst>
      <p:ext uri="{BB962C8B-B14F-4D97-AF65-F5344CB8AC3E}">
        <p14:creationId xmlns:p14="http://schemas.microsoft.com/office/powerpoint/2010/main" val="2675184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729FD-43D5-FAB8-CFA1-7A70909B64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496FD82-06B8-AA4C-0EFD-EDA432228CF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48A1936-F5E4-004A-42C8-302F375182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33B4806-810A-77B3-269A-5F716EF1E64C}"/>
              </a:ext>
            </a:extLst>
          </p:cNvPr>
          <p:cNvSpPr>
            <a:spLocks noGrp="1"/>
          </p:cNvSpPr>
          <p:nvPr>
            <p:ph type="dt" sz="half" idx="10"/>
          </p:nvPr>
        </p:nvSpPr>
        <p:spPr/>
        <p:txBody>
          <a:bodyPr/>
          <a:lstStyle/>
          <a:p>
            <a:fld id="{A5CC9793-E7D0-4382-B82D-ECDA04473549}" type="datetimeFigureOut">
              <a:rPr lang="en-GB" smtClean="0"/>
              <a:t>04/12/2024</a:t>
            </a:fld>
            <a:endParaRPr lang="en-GB"/>
          </a:p>
        </p:txBody>
      </p:sp>
      <p:sp>
        <p:nvSpPr>
          <p:cNvPr id="6" name="Footer Placeholder 5">
            <a:extLst>
              <a:ext uri="{FF2B5EF4-FFF2-40B4-BE49-F238E27FC236}">
                <a16:creationId xmlns:a16="http://schemas.microsoft.com/office/drawing/2014/main" id="{2056636F-7821-5FE8-555F-10C0AA467E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3AC76F-C1D9-10FA-E4C1-41DAE9F3FF52}"/>
              </a:ext>
            </a:extLst>
          </p:cNvPr>
          <p:cNvSpPr>
            <a:spLocks noGrp="1"/>
          </p:cNvSpPr>
          <p:nvPr>
            <p:ph type="sldNum" sz="quarter" idx="12"/>
          </p:nvPr>
        </p:nvSpPr>
        <p:spPr/>
        <p:txBody>
          <a:bodyPr/>
          <a:lstStyle/>
          <a:p>
            <a:fld id="{2BAA348C-C180-4DF4-932E-FB29191C3A13}" type="slidenum">
              <a:rPr lang="en-GB" smtClean="0"/>
              <a:t>‹#›</a:t>
            </a:fld>
            <a:endParaRPr lang="en-GB"/>
          </a:p>
        </p:txBody>
      </p:sp>
    </p:spTree>
    <p:extLst>
      <p:ext uri="{BB962C8B-B14F-4D97-AF65-F5344CB8AC3E}">
        <p14:creationId xmlns:p14="http://schemas.microsoft.com/office/powerpoint/2010/main" val="429306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86F6A-BEE0-2B7C-5FC8-552B413075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23F290A-0F9E-4E3E-6181-209969771D5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23B22E6-8033-C18A-2EFA-0D03842DF0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721D53-A039-BF6C-442A-681A51BF5328}"/>
              </a:ext>
            </a:extLst>
          </p:cNvPr>
          <p:cNvSpPr>
            <a:spLocks noGrp="1"/>
          </p:cNvSpPr>
          <p:nvPr>
            <p:ph type="dt" sz="half" idx="10"/>
          </p:nvPr>
        </p:nvSpPr>
        <p:spPr/>
        <p:txBody>
          <a:bodyPr/>
          <a:lstStyle/>
          <a:p>
            <a:fld id="{A5CC9793-E7D0-4382-B82D-ECDA04473549}" type="datetimeFigureOut">
              <a:rPr lang="en-GB" smtClean="0"/>
              <a:t>04/12/2024</a:t>
            </a:fld>
            <a:endParaRPr lang="en-GB"/>
          </a:p>
        </p:txBody>
      </p:sp>
      <p:sp>
        <p:nvSpPr>
          <p:cNvPr id="6" name="Footer Placeholder 5">
            <a:extLst>
              <a:ext uri="{FF2B5EF4-FFF2-40B4-BE49-F238E27FC236}">
                <a16:creationId xmlns:a16="http://schemas.microsoft.com/office/drawing/2014/main" id="{C8CD559A-BEDA-5528-C157-C2B16B2E5B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A65B4D-75D6-9EFC-6D5E-F2F9654E0AE4}"/>
              </a:ext>
            </a:extLst>
          </p:cNvPr>
          <p:cNvSpPr>
            <a:spLocks noGrp="1"/>
          </p:cNvSpPr>
          <p:nvPr>
            <p:ph type="sldNum" sz="quarter" idx="12"/>
          </p:nvPr>
        </p:nvSpPr>
        <p:spPr/>
        <p:txBody>
          <a:bodyPr/>
          <a:lstStyle/>
          <a:p>
            <a:fld id="{2BAA348C-C180-4DF4-932E-FB29191C3A13}" type="slidenum">
              <a:rPr lang="en-GB" smtClean="0"/>
              <a:t>‹#›</a:t>
            </a:fld>
            <a:endParaRPr lang="en-GB"/>
          </a:p>
        </p:txBody>
      </p:sp>
    </p:spTree>
    <p:extLst>
      <p:ext uri="{BB962C8B-B14F-4D97-AF65-F5344CB8AC3E}">
        <p14:creationId xmlns:p14="http://schemas.microsoft.com/office/powerpoint/2010/main" val="37139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997E9-C21E-54F5-DB2A-251C18629E0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9D364FE-F285-22C6-D844-B5E826B9308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69647E-6130-4C2F-39E2-02FE8574D8CB}"/>
              </a:ext>
            </a:extLst>
          </p:cNvPr>
          <p:cNvSpPr>
            <a:spLocks noGrp="1"/>
          </p:cNvSpPr>
          <p:nvPr>
            <p:ph type="dt" sz="half" idx="10"/>
          </p:nvPr>
        </p:nvSpPr>
        <p:spPr/>
        <p:txBody>
          <a:bodyPr/>
          <a:lstStyle/>
          <a:p>
            <a:fld id="{A5CC9793-E7D0-4382-B82D-ECDA04473549}" type="datetimeFigureOut">
              <a:rPr lang="en-GB" smtClean="0"/>
              <a:t>04/12/2024</a:t>
            </a:fld>
            <a:endParaRPr lang="en-GB"/>
          </a:p>
        </p:txBody>
      </p:sp>
      <p:sp>
        <p:nvSpPr>
          <p:cNvPr id="5" name="Footer Placeholder 4">
            <a:extLst>
              <a:ext uri="{FF2B5EF4-FFF2-40B4-BE49-F238E27FC236}">
                <a16:creationId xmlns:a16="http://schemas.microsoft.com/office/drawing/2014/main" id="{D624D466-7920-3739-B4F7-CE8CB3C6AD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E48266-49E9-947B-85AB-0F063FD697EB}"/>
              </a:ext>
            </a:extLst>
          </p:cNvPr>
          <p:cNvSpPr>
            <a:spLocks noGrp="1"/>
          </p:cNvSpPr>
          <p:nvPr>
            <p:ph type="sldNum" sz="quarter" idx="12"/>
          </p:nvPr>
        </p:nvSpPr>
        <p:spPr/>
        <p:txBody>
          <a:bodyPr/>
          <a:lstStyle/>
          <a:p>
            <a:fld id="{2BAA348C-C180-4DF4-932E-FB29191C3A13}" type="slidenum">
              <a:rPr lang="en-GB" smtClean="0"/>
              <a:t>‹#›</a:t>
            </a:fld>
            <a:endParaRPr lang="en-GB"/>
          </a:p>
        </p:txBody>
      </p:sp>
    </p:spTree>
    <p:extLst>
      <p:ext uri="{BB962C8B-B14F-4D97-AF65-F5344CB8AC3E}">
        <p14:creationId xmlns:p14="http://schemas.microsoft.com/office/powerpoint/2010/main" val="252519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1362918-269D-D940-ECE9-47F2E815C6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F7A17F-06A6-A381-8B23-118B8DBED8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D3D932-C032-630A-03FE-02D361B66D9D}"/>
              </a:ext>
            </a:extLst>
          </p:cNvPr>
          <p:cNvSpPr>
            <a:spLocks noGrp="1"/>
          </p:cNvSpPr>
          <p:nvPr>
            <p:ph type="dt" sz="half" idx="10"/>
          </p:nvPr>
        </p:nvSpPr>
        <p:spPr/>
        <p:txBody>
          <a:bodyPr/>
          <a:lstStyle/>
          <a:p>
            <a:fld id="{A5CC9793-E7D0-4382-B82D-ECDA04473549}" type="datetimeFigureOut">
              <a:rPr lang="en-GB" smtClean="0"/>
              <a:t>04/12/2024</a:t>
            </a:fld>
            <a:endParaRPr lang="en-GB"/>
          </a:p>
        </p:txBody>
      </p:sp>
      <p:sp>
        <p:nvSpPr>
          <p:cNvPr id="5" name="Footer Placeholder 4">
            <a:extLst>
              <a:ext uri="{FF2B5EF4-FFF2-40B4-BE49-F238E27FC236}">
                <a16:creationId xmlns:a16="http://schemas.microsoft.com/office/drawing/2014/main" id="{F744E826-F4B9-15E6-C153-91CC45F8E7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8E11DA-CC16-2431-DFDF-1E37303A9325}"/>
              </a:ext>
            </a:extLst>
          </p:cNvPr>
          <p:cNvSpPr>
            <a:spLocks noGrp="1"/>
          </p:cNvSpPr>
          <p:nvPr>
            <p:ph type="sldNum" sz="quarter" idx="12"/>
          </p:nvPr>
        </p:nvSpPr>
        <p:spPr/>
        <p:txBody>
          <a:bodyPr/>
          <a:lstStyle/>
          <a:p>
            <a:fld id="{2BAA348C-C180-4DF4-932E-FB29191C3A13}" type="slidenum">
              <a:rPr lang="en-GB" smtClean="0"/>
              <a:t>‹#›</a:t>
            </a:fld>
            <a:endParaRPr lang="en-GB"/>
          </a:p>
        </p:txBody>
      </p:sp>
    </p:spTree>
    <p:extLst>
      <p:ext uri="{BB962C8B-B14F-4D97-AF65-F5344CB8AC3E}">
        <p14:creationId xmlns:p14="http://schemas.microsoft.com/office/powerpoint/2010/main" val="2065118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88B86E-E2B5-96F6-F065-833C9D1716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6E0D1F1-32E4-691D-0079-BC74ADDBC0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743FB1-8F7E-E17A-AF74-D6871B704D2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CC9793-E7D0-4382-B82D-ECDA04473549}" type="datetimeFigureOut">
              <a:rPr lang="en-GB" smtClean="0"/>
              <a:t>04/12/2024</a:t>
            </a:fld>
            <a:endParaRPr lang="en-GB"/>
          </a:p>
        </p:txBody>
      </p:sp>
      <p:sp>
        <p:nvSpPr>
          <p:cNvPr id="5" name="Footer Placeholder 4">
            <a:extLst>
              <a:ext uri="{FF2B5EF4-FFF2-40B4-BE49-F238E27FC236}">
                <a16:creationId xmlns:a16="http://schemas.microsoft.com/office/drawing/2014/main" id="{A0FC6322-9C0F-A926-6E88-C975DC7BCF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E906ABF-9767-5B89-F9CE-20FC89947F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A348C-C180-4DF4-932E-FB29191C3A13}" type="slidenum">
              <a:rPr lang="en-GB" smtClean="0"/>
              <a:t>‹#›</a:t>
            </a:fld>
            <a:endParaRPr lang="en-GB"/>
          </a:p>
        </p:txBody>
      </p:sp>
    </p:spTree>
    <p:extLst>
      <p:ext uri="{BB962C8B-B14F-4D97-AF65-F5344CB8AC3E}">
        <p14:creationId xmlns:p14="http://schemas.microsoft.com/office/powerpoint/2010/main" val="42159428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700" y="7937"/>
            <a:ext cx="1895144" cy="1383176"/>
          </a:xfrm>
          <a:prstGeom prst="rect">
            <a:avLst/>
          </a:prstGeom>
        </p:spPr>
      </p:pic>
      <p:sp>
        <p:nvSpPr>
          <p:cNvPr id="4" name="TextBox 3"/>
          <p:cNvSpPr txBox="1"/>
          <p:nvPr/>
        </p:nvSpPr>
        <p:spPr>
          <a:xfrm>
            <a:off x="1343205" y="613853"/>
            <a:ext cx="3236784" cy="523220"/>
          </a:xfrm>
          <a:prstGeom prst="rect">
            <a:avLst/>
          </a:prstGeom>
          <a:noFill/>
        </p:spPr>
        <p:txBody>
          <a:bodyPr wrap="none" lIns="91440" tIns="45720" rIns="91440" bIns="45720" rtlCol="0" anchor="t">
            <a:spAutoFit/>
          </a:bodyPr>
          <a:lstStyle/>
          <a:p>
            <a:r>
              <a:rPr lang="en-GB" sz="2800" b="1" u="sng">
                <a:latin typeface="Century Gothic"/>
              </a:rPr>
              <a:t>English Language</a:t>
            </a:r>
          </a:p>
        </p:txBody>
      </p:sp>
      <p:sp>
        <p:nvSpPr>
          <p:cNvPr id="5" name="TextBox 4"/>
          <p:cNvSpPr txBox="1"/>
          <p:nvPr/>
        </p:nvSpPr>
        <p:spPr>
          <a:xfrm>
            <a:off x="6636893" y="613893"/>
            <a:ext cx="3071675" cy="523220"/>
          </a:xfrm>
          <a:prstGeom prst="rect">
            <a:avLst/>
          </a:prstGeom>
          <a:noFill/>
        </p:spPr>
        <p:txBody>
          <a:bodyPr wrap="none" lIns="91440" tIns="45720" rIns="91440" bIns="45720" rtlCol="0" anchor="t">
            <a:spAutoFit/>
          </a:bodyPr>
          <a:lstStyle/>
          <a:p>
            <a:r>
              <a:rPr lang="en-GB" sz="2800" b="1" u="sng">
                <a:latin typeface="Century Gothic"/>
              </a:rPr>
              <a:t>English Literature</a:t>
            </a:r>
          </a:p>
        </p:txBody>
      </p:sp>
      <p:sp>
        <p:nvSpPr>
          <p:cNvPr id="7" name="TextBox 6"/>
          <p:cNvSpPr txBox="1"/>
          <p:nvPr/>
        </p:nvSpPr>
        <p:spPr>
          <a:xfrm>
            <a:off x="1022536" y="1465537"/>
            <a:ext cx="1319592" cy="461665"/>
          </a:xfrm>
          <a:prstGeom prst="rect">
            <a:avLst/>
          </a:prstGeom>
          <a:noFill/>
        </p:spPr>
        <p:txBody>
          <a:bodyPr wrap="none" lIns="91440" tIns="45720" rIns="91440" bIns="45720" rtlCol="0" anchor="t">
            <a:spAutoFit/>
          </a:bodyPr>
          <a:lstStyle/>
          <a:p>
            <a:r>
              <a:rPr lang="en-GB" sz="2400" b="1">
                <a:solidFill>
                  <a:schemeClr val="accent1">
                    <a:lumMod val="75000"/>
                  </a:schemeClr>
                </a:solidFill>
                <a:latin typeface="Century Gothic"/>
              </a:rPr>
              <a:t>Paper 1</a:t>
            </a:r>
          </a:p>
        </p:txBody>
      </p:sp>
      <p:sp>
        <p:nvSpPr>
          <p:cNvPr id="8" name="TextBox 7"/>
          <p:cNvSpPr txBox="1"/>
          <p:nvPr/>
        </p:nvSpPr>
        <p:spPr>
          <a:xfrm>
            <a:off x="3875144" y="1465917"/>
            <a:ext cx="1319592" cy="461665"/>
          </a:xfrm>
          <a:prstGeom prst="rect">
            <a:avLst/>
          </a:prstGeom>
          <a:noFill/>
        </p:spPr>
        <p:txBody>
          <a:bodyPr wrap="none" lIns="91440" tIns="45720" rIns="91440" bIns="45720" rtlCol="0" anchor="t">
            <a:spAutoFit/>
          </a:bodyPr>
          <a:lstStyle/>
          <a:p>
            <a:r>
              <a:rPr lang="en-GB" sz="2400" b="1">
                <a:solidFill>
                  <a:schemeClr val="accent1">
                    <a:lumMod val="75000"/>
                  </a:schemeClr>
                </a:solidFill>
                <a:latin typeface="Century Gothic"/>
              </a:rPr>
              <a:t>Paper 2</a:t>
            </a:r>
          </a:p>
        </p:txBody>
      </p:sp>
      <p:sp>
        <p:nvSpPr>
          <p:cNvPr id="9" name="TextBox 8"/>
          <p:cNvSpPr txBox="1"/>
          <p:nvPr/>
        </p:nvSpPr>
        <p:spPr>
          <a:xfrm>
            <a:off x="6657220" y="1452062"/>
            <a:ext cx="1319592" cy="461665"/>
          </a:xfrm>
          <a:prstGeom prst="rect">
            <a:avLst/>
          </a:prstGeom>
          <a:noFill/>
        </p:spPr>
        <p:txBody>
          <a:bodyPr wrap="none" lIns="91440" tIns="45720" rIns="91440" bIns="45720" rtlCol="0" anchor="t">
            <a:spAutoFit/>
          </a:bodyPr>
          <a:lstStyle/>
          <a:p>
            <a:r>
              <a:rPr lang="en-GB" sz="2400" b="1">
                <a:solidFill>
                  <a:srgbClr val="8000FF"/>
                </a:solidFill>
                <a:latin typeface="Century Gothic"/>
              </a:rPr>
              <a:t>Paper 1</a:t>
            </a:r>
          </a:p>
        </p:txBody>
      </p:sp>
      <p:sp>
        <p:nvSpPr>
          <p:cNvPr id="10" name="TextBox 9"/>
          <p:cNvSpPr txBox="1"/>
          <p:nvPr/>
        </p:nvSpPr>
        <p:spPr>
          <a:xfrm>
            <a:off x="8691428" y="1444189"/>
            <a:ext cx="1319592" cy="461665"/>
          </a:xfrm>
          <a:prstGeom prst="rect">
            <a:avLst/>
          </a:prstGeom>
          <a:noFill/>
        </p:spPr>
        <p:txBody>
          <a:bodyPr wrap="none" lIns="91440" tIns="45720" rIns="91440" bIns="45720" rtlCol="0" anchor="t">
            <a:spAutoFit/>
          </a:bodyPr>
          <a:lstStyle/>
          <a:p>
            <a:r>
              <a:rPr lang="en-GB" sz="2400" b="1">
                <a:solidFill>
                  <a:srgbClr val="8000FF"/>
                </a:solidFill>
                <a:latin typeface="Century Gothic"/>
              </a:rPr>
              <a:t>Paper 2</a:t>
            </a:r>
          </a:p>
        </p:txBody>
      </p:sp>
      <p:sp>
        <p:nvSpPr>
          <p:cNvPr id="11" name="TextBox 10"/>
          <p:cNvSpPr txBox="1"/>
          <p:nvPr/>
        </p:nvSpPr>
        <p:spPr>
          <a:xfrm>
            <a:off x="360726" y="2243536"/>
            <a:ext cx="2794694" cy="1200329"/>
          </a:xfrm>
          <a:prstGeom prst="rect">
            <a:avLst/>
          </a:prstGeom>
          <a:noFill/>
        </p:spPr>
        <p:txBody>
          <a:bodyPr wrap="square" lIns="91440" tIns="45720" rIns="91440" bIns="45720" rtlCol="0" anchor="t">
            <a:spAutoFit/>
          </a:bodyPr>
          <a:lstStyle/>
          <a:p>
            <a:r>
              <a:rPr lang="en-GB" b="1">
                <a:latin typeface="Century Gothic"/>
              </a:rPr>
              <a:t>Section A </a:t>
            </a:r>
            <a:r>
              <a:rPr lang="en-GB">
                <a:solidFill>
                  <a:schemeClr val="accent1">
                    <a:lumMod val="75000"/>
                  </a:schemeClr>
                </a:solidFill>
                <a:latin typeface="Century Gothic"/>
              </a:rPr>
              <a:t>(Reading)</a:t>
            </a:r>
          </a:p>
          <a:p>
            <a:r>
              <a:rPr lang="en-GB">
                <a:solidFill>
                  <a:schemeClr val="accent1">
                    <a:lumMod val="75000"/>
                  </a:schemeClr>
                </a:solidFill>
                <a:latin typeface="Century Gothic"/>
              </a:rPr>
              <a:t>Unseen extract from a 20</a:t>
            </a:r>
            <a:r>
              <a:rPr lang="en-GB" baseline="30000">
                <a:solidFill>
                  <a:schemeClr val="accent1">
                    <a:lumMod val="75000"/>
                  </a:schemeClr>
                </a:solidFill>
                <a:latin typeface="Century Gothic"/>
              </a:rPr>
              <a:t>th</a:t>
            </a:r>
            <a:r>
              <a:rPr lang="en-GB">
                <a:solidFill>
                  <a:schemeClr val="accent1">
                    <a:lumMod val="75000"/>
                  </a:schemeClr>
                </a:solidFill>
                <a:latin typeface="Century Gothic"/>
              </a:rPr>
              <a:t> or 21</a:t>
            </a:r>
            <a:r>
              <a:rPr lang="en-GB" baseline="30000">
                <a:solidFill>
                  <a:schemeClr val="accent1">
                    <a:lumMod val="75000"/>
                  </a:schemeClr>
                </a:solidFill>
                <a:latin typeface="Century Gothic"/>
              </a:rPr>
              <a:t>st</a:t>
            </a:r>
            <a:r>
              <a:rPr lang="en-GB">
                <a:solidFill>
                  <a:schemeClr val="accent1">
                    <a:lumMod val="75000"/>
                  </a:schemeClr>
                </a:solidFill>
                <a:latin typeface="Century Gothic"/>
              </a:rPr>
              <a:t> Century story.</a:t>
            </a:r>
          </a:p>
        </p:txBody>
      </p:sp>
      <p:sp>
        <p:nvSpPr>
          <p:cNvPr id="12" name="TextBox 11"/>
          <p:cNvSpPr txBox="1"/>
          <p:nvPr/>
        </p:nvSpPr>
        <p:spPr>
          <a:xfrm>
            <a:off x="365125" y="4546016"/>
            <a:ext cx="2806600" cy="1200329"/>
          </a:xfrm>
          <a:prstGeom prst="rect">
            <a:avLst/>
          </a:prstGeom>
          <a:noFill/>
        </p:spPr>
        <p:txBody>
          <a:bodyPr wrap="square" lIns="91440" tIns="45720" rIns="91440" bIns="45720" rtlCol="0" anchor="t">
            <a:spAutoFit/>
          </a:bodyPr>
          <a:lstStyle/>
          <a:p>
            <a:r>
              <a:rPr lang="en-GB" b="1" dirty="0">
                <a:latin typeface="Century Gothic"/>
              </a:rPr>
              <a:t>Section B</a:t>
            </a:r>
            <a:r>
              <a:rPr lang="en-GB" dirty="0">
                <a:latin typeface="Century Gothic"/>
              </a:rPr>
              <a:t> </a:t>
            </a:r>
            <a:r>
              <a:rPr lang="en-GB" dirty="0">
                <a:solidFill>
                  <a:schemeClr val="accent1">
                    <a:lumMod val="75000"/>
                  </a:schemeClr>
                </a:solidFill>
                <a:latin typeface="Century Gothic"/>
              </a:rPr>
              <a:t>(Writing)</a:t>
            </a:r>
          </a:p>
          <a:p>
            <a:r>
              <a:rPr lang="en-GB" dirty="0">
                <a:solidFill>
                  <a:schemeClr val="accent1">
                    <a:lumMod val="75000"/>
                  </a:schemeClr>
                </a:solidFill>
                <a:latin typeface="Century Gothic"/>
              </a:rPr>
              <a:t>Writing to describe or narrate (usually based on an image).</a:t>
            </a:r>
          </a:p>
        </p:txBody>
      </p:sp>
      <p:sp>
        <p:nvSpPr>
          <p:cNvPr id="13" name="TextBox 12"/>
          <p:cNvSpPr txBox="1"/>
          <p:nvPr/>
        </p:nvSpPr>
        <p:spPr>
          <a:xfrm>
            <a:off x="3276642" y="2159781"/>
            <a:ext cx="2760500" cy="1477328"/>
          </a:xfrm>
          <a:prstGeom prst="rect">
            <a:avLst/>
          </a:prstGeom>
          <a:noFill/>
        </p:spPr>
        <p:txBody>
          <a:bodyPr wrap="square" lIns="91440" tIns="45720" rIns="91440" bIns="45720" rtlCol="0" anchor="t">
            <a:spAutoFit/>
          </a:bodyPr>
          <a:lstStyle/>
          <a:p>
            <a:r>
              <a:rPr lang="en-GB" b="1" dirty="0">
                <a:latin typeface="Century Gothic"/>
              </a:rPr>
              <a:t>Section A</a:t>
            </a:r>
          </a:p>
          <a:p>
            <a:r>
              <a:rPr lang="en-GB" dirty="0">
                <a:solidFill>
                  <a:schemeClr val="accent1">
                    <a:lumMod val="75000"/>
                  </a:schemeClr>
                </a:solidFill>
                <a:latin typeface="Century Gothic"/>
              </a:rPr>
              <a:t>(Reading)</a:t>
            </a:r>
          </a:p>
          <a:p>
            <a:r>
              <a:rPr lang="en-GB" dirty="0">
                <a:solidFill>
                  <a:schemeClr val="accent1">
                    <a:lumMod val="75000"/>
                  </a:schemeClr>
                </a:solidFill>
                <a:latin typeface="Century Gothic"/>
              </a:rPr>
              <a:t>Two unseen extracts from 19</a:t>
            </a:r>
            <a:r>
              <a:rPr lang="en-GB" baseline="30000" dirty="0">
                <a:solidFill>
                  <a:schemeClr val="accent1">
                    <a:lumMod val="75000"/>
                  </a:schemeClr>
                </a:solidFill>
                <a:latin typeface="Century Gothic"/>
              </a:rPr>
              <a:t>th</a:t>
            </a:r>
            <a:r>
              <a:rPr lang="en-GB" dirty="0">
                <a:solidFill>
                  <a:schemeClr val="accent1">
                    <a:lumMod val="75000"/>
                  </a:schemeClr>
                </a:solidFill>
                <a:latin typeface="Century Gothic"/>
              </a:rPr>
              <a:t> – 21</a:t>
            </a:r>
            <a:r>
              <a:rPr lang="en-GB" baseline="30000" dirty="0">
                <a:solidFill>
                  <a:schemeClr val="accent1">
                    <a:lumMod val="75000"/>
                  </a:schemeClr>
                </a:solidFill>
                <a:latin typeface="Century Gothic"/>
              </a:rPr>
              <a:t>st</a:t>
            </a:r>
            <a:r>
              <a:rPr lang="en-GB" dirty="0">
                <a:solidFill>
                  <a:schemeClr val="accent1">
                    <a:lumMod val="75000"/>
                  </a:schemeClr>
                </a:solidFill>
                <a:latin typeface="Century Gothic"/>
              </a:rPr>
              <a:t> Century non-fiction</a:t>
            </a:r>
          </a:p>
        </p:txBody>
      </p:sp>
      <p:sp>
        <p:nvSpPr>
          <p:cNvPr id="14" name="TextBox 13"/>
          <p:cNvSpPr txBox="1"/>
          <p:nvPr/>
        </p:nvSpPr>
        <p:spPr>
          <a:xfrm>
            <a:off x="3267928" y="4496221"/>
            <a:ext cx="2540166" cy="1200329"/>
          </a:xfrm>
          <a:prstGeom prst="rect">
            <a:avLst/>
          </a:prstGeom>
          <a:noFill/>
        </p:spPr>
        <p:txBody>
          <a:bodyPr wrap="square" lIns="91440" tIns="45720" rIns="91440" bIns="45720" rtlCol="0" anchor="t">
            <a:spAutoFit/>
          </a:bodyPr>
          <a:lstStyle/>
          <a:p>
            <a:r>
              <a:rPr lang="en-GB" b="1" dirty="0">
                <a:latin typeface="Century Gothic"/>
              </a:rPr>
              <a:t>Section B </a:t>
            </a:r>
            <a:r>
              <a:rPr lang="en-GB" dirty="0">
                <a:solidFill>
                  <a:schemeClr val="accent1">
                    <a:lumMod val="75000"/>
                  </a:schemeClr>
                </a:solidFill>
                <a:latin typeface="Century Gothic"/>
              </a:rPr>
              <a:t>(Writing)</a:t>
            </a:r>
          </a:p>
          <a:p>
            <a:r>
              <a:rPr lang="en-GB" dirty="0">
                <a:solidFill>
                  <a:schemeClr val="accent1">
                    <a:lumMod val="75000"/>
                  </a:schemeClr>
                </a:solidFill>
                <a:latin typeface="Century Gothic"/>
              </a:rPr>
              <a:t>Writing to express a viewpoint  - explain, argue or persuade.</a:t>
            </a:r>
          </a:p>
        </p:txBody>
      </p:sp>
      <p:sp>
        <p:nvSpPr>
          <p:cNvPr id="15" name="TextBox 14"/>
          <p:cNvSpPr txBox="1"/>
          <p:nvPr/>
        </p:nvSpPr>
        <p:spPr>
          <a:xfrm>
            <a:off x="6098361" y="2238055"/>
            <a:ext cx="2412496" cy="923330"/>
          </a:xfrm>
          <a:prstGeom prst="rect">
            <a:avLst/>
          </a:prstGeom>
          <a:noFill/>
        </p:spPr>
        <p:txBody>
          <a:bodyPr wrap="square" lIns="91440" tIns="45720" rIns="91440" bIns="45720" rtlCol="0" anchor="t">
            <a:spAutoFit/>
          </a:bodyPr>
          <a:lstStyle/>
          <a:p>
            <a:r>
              <a:rPr lang="en-GB" b="1">
                <a:latin typeface="Century Gothic"/>
              </a:rPr>
              <a:t>Section A</a:t>
            </a:r>
          </a:p>
          <a:p>
            <a:r>
              <a:rPr lang="en-GB">
                <a:solidFill>
                  <a:srgbClr val="8000FF"/>
                </a:solidFill>
                <a:latin typeface="Century Gothic"/>
              </a:rPr>
              <a:t>Shakespeare</a:t>
            </a:r>
          </a:p>
          <a:p>
            <a:r>
              <a:rPr lang="en-GB">
                <a:solidFill>
                  <a:srgbClr val="8000FF"/>
                </a:solidFill>
                <a:latin typeface="Century Gothic"/>
              </a:rPr>
              <a:t>‘Macbeth’</a:t>
            </a:r>
          </a:p>
        </p:txBody>
      </p:sp>
      <p:sp>
        <p:nvSpPr>
          <p:cNvPr id="16" name="TextBox 15"/>
          <p:cNvSpPr txBox="1"/>
          <p:nvPr/>
        </p:nvSpPr>
        <p:spPr>
          <a:xfrm>
            <a:off x="6150227" y="4546017"/>
            <a:ext cx="2225289" cy="923330"/>
          </a:xfrm>
          <a:prstGeom prst="rect">
            <a:avLst/>
          </a:prstGeom>
          <a:noFill/>
        </p:spPr>
        <p:txBody>
          <a:bodyPr wrap="none" lIns="91440" tIns="45720" rIns="91440" bIns="45720" rtlCol="0" anchor="t">
            <a:spAutoFit/>
          </a:bodyPr>
          <a:lstStyle/>
          <a:p>
            <a:r>
              <a:rPr lang="en-GB" b="1">
                <a:latin typeface="Century Gothic"/>
              </a:rPr>
              <a:t>Section B</a:t>
            </a:r>
          </a:p>
          <a:p>
            <a:r>
              <a:rPr lang="en-GB">
                <a:solidFill>
                  <a:srgbClr val="8000FF"/>
                </a:solidFill>
                <a:latin typeface="Century Gothic"/>
              </a:rPr>
              <a:t>19</a:t>
            </a:r>
            <a:r>
              <a:rPr lang="en-GB" baseline="30000">
                <a:solidFill>
                  <a:srgbClr val="8000FF"/>
                </a:solidFill>
                <a:latin typeface="Century Gothic"/>
              </a:rPr>
              <a:t>th</a:t>
            </a:r>
            <a:r>
              <a:rPr lang="en-GB">
                <a:solidFill>
                  <a:srgbClr val="8000FF"/>
                </a:solidFill>
                <a:latin typeface="Century Gothic"/>
              </a:rPr>
              <a:t> Century novel</a:t>
            </a:r>
          </a:p>
          <a:p>
            <a:r>
              <a:rPr lang="en-GB">
                <a:solidFill>
                  <a:srgbClr val="8000FF"/>
                </a:solidFill>
                <a:latin typeface="Century Gothic"/>
              </a:rPr>
              <a:t>A Christmas Carol</a:t>
            </a:r>
          </a:p>
        </p:txBody>
      </p:sp>
      <p:sp>
        <p:nvSpPr>
          <p:cNvPr id="17" name="TextBox 16"/>
          <p:cNvSpPr txBox="1"/>
          <p:nvPr/>
        </p:nvSpPr>
        <p:spPr>
          <a:xfrm>
            <a:off x="8871394" y="2246015"/>
            <a:ext cx="2633466" cy="923330"/>
          </a:xfrm>
          <a:prstGeom prst="rect">
            <a:avLst/>
          </a:prstGeom>
          <a:noFill/>
        </p:spPr>
        <p:txBody>
          <a:bodyPr wrap="square" lIns="91440" tIns="45720" rIns="91440" bIns="45720" rtlCol="0" anchor="t">
            <a:spAutoFit/>
          </a:bodyPr>
          <a:lstStyle/>
          <a:p>
            <a:r>
              <a:rPr lang="en-GB" b="1">
                <a:latin typeface="Century Gothic"/>
              </a:rPr>
              <a:t>Section A</a:t>
            </a:r>
          </a:p>
          <a:p>
            <a:r>
              <a:rPr lang="en-GB">
                <a:solidFill>
                  <a:srgbClr val="8000FF"/>
                </a:solidFill>
                <a:latin typeface="Century Gothic"/>
              </a:rPr>
              <a:t>Modern drama</a:t>
            </a:r>
          </a:p>
          <a:p>
            <a:r>
              <a:rPr lang="en-GB">
                <a:solidFill>
                  <a:srgbClr val="8000FF"/>
                </a:solidFill>
                <a:latin typeface="Century Gothic"/>
              </a:rPr>
              <a:t>‘An Inspector Calls’</a:t>
            </a:r>
          </a:p>
        </p:txBody>
      </p:sp>
      <p:sp>
        <p:nvSpPr>
          <p:cNvPr id="18" name="TextBox 17"/>
          <p:cNvSpPr txBox="1"/>
          <p:nvPr/>
        </p:nvSpPr>
        <p:spPr>
          <a:xfrm>
            <a:off x="8874856" y="4448150"/>
            <a:ext cx="2636428" cy="2031325"/>
          </a:xfrm>
          <a:prstGeom prst="rect">
            <a:avLst/>
          </a:prstGeom>
          <a:noFill/>
        </p:spPr>
        <p:txBody>
          <a:bodyPr wrap="square" lIns="91440" tIns="45720" rIns="91440" bIns="45720" rtlCol="0" anchor="t">
            <a:spAutoFit/>
          </a:bodyPr>
          <a:lstStyle/>
          <a:p>
            <a:r>
              <a:rPr lang="en-GB" b="1">
                <a:latin typeface="Century Gothic"/>
              </a:rPr>
              <a:t>Section B </a:t>
            </a:r>
          </a:p>
          <a:p>
            <a:r>
              <a:rPr lang="en-GB">
                <a:solidFill>
                  <a:srgbClr val="8000FF"/>
                </a:solidFill>
                <a:latin typeface="Century Gothic"/>
              </a:rPr>
              <a:t>Poetry </a:t>
            </a:r>
          </a:p>
          <a:p>
            <a:r>
              <a:rPr lang="en-GB">
                <a:solidFill>
                  <a:srgbClr val="8000FF"/>
                </a:solidFill>
                <a:latin typeface="Century Gothic"/>
              </a:rPr>
              <a:t>Power and Conflict</a:t>
            </a:r>
          </a:p>
          <a:p>
            <a:endParaRPr lang="en-GB">
              <a:solidFill>
                <a:srgbClr val="8000FF"/>
              </a:solidFill>
              <a:latin typeface="Century Gothic"/>
            </a:endParaRPr>
          </a:p>
          <a:p>
            <a:endParaRPr lang="en-GB">
              <a:latin typeface="Century Gothic"/>
            </a:endParaRPr>
          </a:p>
          <a:p>
            <a:r>
              <a:rPr lang="en-GB" b="1">
                <a:latin typeface="Century Gothic"/>
              </a:rPr>
              <a:t>Section C </a:t>
            </a:r>
          </a:p>
          <a:p>
            <a:r>
              <a:rPr lang="en-GB">
                <a:solidFill>
                  <a:srgbClr val="8000FF"/>
                </a:solidFill>
                <a:latin typeface="Century Gothic"/>
              </a:rPr>
              <a:t>Unseen Poetry</a:t>
            </a:r>
          </a:p>
        </p:txBody>
      </p:sp>
      <p:cxnSp>
        <p:nvCxnSpPr>
          <p:cNvPr id="19" name="Straight Connector 18"/>
          <p:cNvCxnSpPr/>
          <p:nvPr/>
        </p:nvCxnSpPr>
        <p:spPr>
          <a:xfrm>
            <a:off x="5954677" y="1214340"/>
            <a:ext cx="18652" cy="5147559"/>
          </a:xfrm>
          <a:prstGeom prst="line">
            <a:avLst/>
          </a:prstGeom>
          <a:ln w="38100"/>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3102069" y="1895555"/>
            <a:ext cx="6567" cy="4611809"/>
          </a:xfrm>
          <a:prstGeom prst="line">
            <a:avLst/>
          </a:prstGeom>
          <a:ln w="38100"/>
        </p:spPr>
        <p:style>
          <a:lnRef idx="1">
            <a:schemeClr val="dk1"/>
          </a:lnRef>
          <a:fillRef idx="0">
            <a:schemeClr val="dk1"/>
          </a:fillRef>
          <a:effectRef idx="0">
            <a:schemeClr val="dk1"/>
          </a:effectRef>
          <a:fontRef idx="minor">
            <a:schemeClr val="tx1"/>
          </a:fontRef>
        </p:style>
      </p:cxnSp>
      <p:cxnSp>
        <p:nvCxnSpPr>
          <p:cNvPr id="21" name="Straight Connector 20"/>
          <p:cNvCxnSpPr/>
          <p:nvPr/>
        </p:nvCxnSpPr>
        <p:spPr>
          <a:xfrm>
            <a:off x="8777603" y="2014247"/>
            <a:ext cx="6567" cy="4611809"/>
          </a:xfrm>
          <a:prstGeom prst="line">
            <a:avLst/>
          </a:prstGeom>
          <a:ln w="38100"/>
        </p:spPr>
        <p:style>
          <a:lnRef idx="1">
            <a:schemeClr val="dk1"/>
          </a:lnRef>
          <a:fillRef idx="0">
            <a:schemeClr val="dk1"/>
          </a:fillRef>
          <a:effectRef idx="0">
            <a:schemeClr val="dk1"/>
          </a:effectRef>
          <a:fontRef idx="minor">
            <a:schemeClr val="tx1"/>
          </a:fontRef>
        </p:style>
      </p:cxnSp>
      <p:sp>
        <p:nvSpPr>
          <p:cNvPr id="30" name="AutoShape 4" descr="Image result for 1/2"/>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cxnSp>
        <p:nvCxnSpPr>
          <p:cNvPr id="23" name="Straight Arrow Connector 22">
            <a:extLst>
              <a:ext uri="{FF2B5EF4-FFF2-40B4-BE49-F238E27FC236}">
                <a16:creationId xmlns:a16="http://schemas.microsoft.com/office/drawing/2014/main" id="{45D96127-BAD6-B0FD-B026-946BD66920AC}"/>
              </a:ext>
            </a:extLst>
          </p:cNvPr>
          <p:cNvCxnSpPr/>
          <p:nvPr/>
        </p:nvCxnSpPr>
        <p:spPr>
          <a:xfrm>
            <a:off x="6820250" y="3169345"/>
            <a:ext cx="604007" cy="337253"/>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07FC2808-69AE-E9AC-8D9C-B9F147AB3932}"/>
              </a:ext>
            </a:extLst>
          </p:cNvPr>
          <p:cNvSpPr txBox="1"/>
          <p:nvPr/>
        </p:nvSpPr>
        <p:spPr>
          <a:xfrm>
            <a:off x="6568035" y="3573710"/>
            <a:ext cx="1807481" cy="646331"/>
          </a:xfrm>
          <a:prstGeom prst="rect">
            <a:avLst/>
          </a:prstGeom>
          <a:noFill/>
        </p:spPr>
        <p:txBody>
          <a:bodyPr wrap="square" rtlCol="0">
            <a:spAutoFit/>
          </a:bodyPr>
          <a:lstStyle/>
          <a:p>
            <a:r>
              <a:rPr lang="en-GB" b="1" dirty="0">
                <a:solidFill>
                  <a:srgbClr val="FF0000"/>
                </a:solidFill>
              </a:rPr>
              <a:t>Upcoming mock exam (12</a:t>
            </a:r>
            <a:r>
              <a:rPr lang="en-GB" b="1" baseline="30000" dirty="0">
                <a:solidFill>
                  <a:srgbClr val="FF0000"/>
                </a:solidFill>
              </a:rPr>
              <a:t>th</a:t>
            </a:r>
            <a:r>
              <a:rPr lang="en-GB" b="1" dirty="0">
                <a:solidFill>
                  <a:srgbClr val="FF0000"/>
                </a:solidFill>
              </a:rPr>
              <a:t> Dec)</a:t>
            </a:r>
          </a:p>
        </p:txBody>
      </p:sp>
      <p:sp>
        <p:nvSpPr>
          <p:cNvPr id="25" name="Right Brace 24">
            <a:extLst>
              <a:ext uri="{FF2B5EF4-FFF2-40B4-BE49-F238E27FC236}">
                <a16:creationId xmlns:a16="http://schemas.microsoft.com/office/drawing/2014/main" id="{FC890F32-B4A8-F503-D86B-E29FA02D209A}"/>
              </a:ext>
            </a:extLst>
          </p:cNvPr>
          <p:cNvSpPr/>
          <p:nvPr/>
        </p:nvSpPr>
        <p:spPr>
          <a:xfrm>
            <a:off x="10956022" y="2416029"/>
            <a:ext cx="420171" cy="4210027"/>
          </a:xfrm>
          <a:prstGeom prst="rightBrace">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6" name="TextBox 25">
            <a:extLst>
              <a:ext uri="{FF2B5EF4-FFF2-40B4-BE49-F238E27FC236}">
                <a16:creationId xmlns:a16="http://schemas.microsoft.com/office/drawing/2014/main" id="{694624AB-790E-C957-1770-5B5C4C7BE0D4}"/>
              </a:ext>
            </a:extLst>
          </p:cNvPr>
          <p:cNvSpPr txBox="1"/>
          <p:nvPr/>
        </p:nvSpPr>
        <p:spPr>
          <a:xfrm>
            <a:off x="11376193" y="4174019"/>
            <a:ext cx="1178812" cy="644403"/>
          </a:xfrm>
          <a:prstGeom prst="rect">
            <a:avLst/>
          </a:prstGeom>
          <a:noFill/>
        </p:spPr>
        <p:txBody>
          <a:bodyPr wrap="square" rtlCol="0">
            <a:spAutoFit/>
          </a:bodyPr>
          <a:lstStyle/>
          <a:p>
            <a:r>
              <a:rPr lang="en-GB" dirty="0">
                <a:solidFill>
                  <a:srgbClr val="FF0000"/>
                </a:solidFill>
              </a:rPr>
              <a:t>Jan </a:t>
            </a:r>
          </a:p>
          <a:p>
            <a:r>
              <a:rPr lang="en-GB" dirty="0">
                <a:solidFill>
                  <a:srgbClr val="FF0000"/>
                </a:solidFill>
              </a:rPr>
              <a:t>mock</a:t>
            </a:r>
          </a:p>
        </p:txBody>
      </p:sp>
      <p:sp>
        <p:nvSpPr>
          <p:cNvPr id="27" name="TextBox 26">
            <a:extLst>
              <a:ext uri="{FF2B5EF4-FFF2-40B4-BE49-F238E27FC236}">
                <a16:creationId xmlns:a16="http://schemas.microsoft.com/office/drawing/2014/main" id="{8DAF6843-A78A-5BD1-70B2-D5A72D4E794A}"/>
              </a:ext>
            </a:extLst>
          </p:cNvPr>
          <p:cNvSpPr txBox="1"/>
          <p:nvPr/>
        </p:nvSpPr>
        <p:spPr>
          <a:xfrm>
            <a:off x="3764808" y="1197297"/>
            <a:ext cx="1784167" cy="369332"/>
          </a:xfrm>
          <a:prstGeom prst="rect">
            <a:avLst/>
          </a:prstGeom>
          <a:noFill/>
        </p:spPr>
        <p:txBody>
          <a:bodyPr wrap="square" rtlCol="0">
            <a:spAutoFit/>
          </a:bodyPr>
          <a:lstStyle/>
          <a:p>
            <a:r>
              <a:rPr lang="en-GB" b="1" dirty="0">
                <a:solidFill>
                  <a:srgbClr val="FF0000"/>
                </a:solidFill>
              </a:rPr>
              <a:t>March mock</a:t>
            </a:r>
          </a:p>
        </p:txBody>
      </p:sp>
      <p:sp>
        <p:nvSpPr>
          <p:cNvPr id="28" name="TextBox 27">
            <a:extLst>
              <a:ext uri="{FF2B5EF4-FFF2-40B4-BE49-F238E27FC236}">
                <a16:creationId xmlns:a16="http://schemas.microsoft.com/office/drawing/2014/main" id="{A167D35F-48F5-7682-BDDF-A9DAF5E03CB6}"/>
              </a:ext>
            </a:extLst>
          </p:cNvPr>
          <p:cNvSpPr txBox="1"/>
          <p:nvPr/>
        </p:nvSpPr>
        <p:spPr>
          <a:xfrm>
            <a:off x="3222059" y="45167"/>
            <a:ext cx="5206481" cy="523220"/>
          </a:xfrm>
          <a:prstGeom prst="rect">
            <a:avLst/>
          </a:prstGeom>
          <a:noFill/>
        </p:spPr>
        <p:txBody>
          <a:bodyPr wrap="square" rtlCol="0">
            <a:spAutoFit/>
          </a:bodyPr>
          <a:lstStyle/>
          <a:p>
            <a:pPr algn="ctr"/>
            <a:r>
              <a:rPr lang="en-GB" sz="2800" b="1" dirty="0">
                <a:latin typeface="Century Gothic" panose="020B0502020202020204" pitchFamily="34" charset="0"/>
              </a:rPr>
              <a:t>GCSE English </a:t>
            </a:r>
          </a:p>
        </p:txBody>
      </p:sp>
      <p:pic>
        <p:nvPicPr>
          <p:cNvPr id="1026" name="Picture 2" descr="Macbeth eBook : Shakespeare, William ...">
            <a:extLst>
              <a:ext uri="{FF2B5EF4-FFF2-40B4-BE49-F238E27FC236}">
                <a16:creationId xmlns:a16="http://schemas.microsoft.com/office/drawing/2014/main" id="{05279FEC-3172-FB08-0E1C-29499A3172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4815" y="2146945"/>
            <a:ext cx="553825" cy="81726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Christmas Carol by Charles Dickens ...">
            <a:extLst>
              <a:ext uri="{FF2B5EF4-FFF2-40B4-BE49-F238E27FC236}">
                <a16:creationId xmlns:a16="http://schemas.microsoft.com/office/drawing/2014/main" id="{8824602E-0919-294B-9B4E-A8B1674F30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65004" y="5480700"/>
            <a:ext cx="578982" cy="88119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n Inspector Calls (Heinemann Plays For ...">
            <a:extLst>
              <a:ext uri="{FF2B5EF4-FFF2-40B4-BE49-F238E27FC236}">
                <a16:creationId xmlns:a16="http://schemas.microsoft.com/office/drawing/2014/main" id="{364CCF2A-D5CD-3DC8-492C-2E6BE0BD75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16650" y="3142339"/>
            <a:ext cx="495760" cy="75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60628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99020C2-BCED-5586-AB76-FFEE2E81FD17}"/>
              </a:ext>
            </a:extLst>
          </p:cNvPr>
          <p:cNvSpPr txBox="1"/>
          <p:nvPr/>
        </p:nvSpPr>
        <p:spPr>
          <a:xfrm>
            <a:off x="3163507" y="192348"/>
            <a:ext cx="5206481" cy="523220"/>
          </a:xfrm>
          <a:prstGeom prst="rect">
            <a:avLst/>
          </a:prstGeom>
          <a:noFill/>
        </p:spPr>
        <p:txBody>
          <a:bodyPr wrap="square" rtlCol="0">
            <a:spAutoFit/>
          </a:bodyPr>
          <a:lstStyle/>
          <a:p>
            <a:pPr algn="ctr"/>
            <a:r>
              <a:rPr lang="en-GB" sz="2800" b="1" dirty="0">
                <a:latin typeface="Century Gothic" panose="020B0502020202020204" pitchFamily="34" charset="0"/>
              </a:rPr>
              <a:t>GCSE English </a:t>
            </a:r>
          </a:p>
        </p:txBody>
      </p:sp>
      <p:sp>
        <p:nvSpPr>
          <p:cNvPr id="5" name="TextBox 4">
            <a:extLst>
              <a:ext uri="{FF2B5EF4-FFF2-40B4-BE49-F238E27FC236}">
                <a16:creationId xmlns:a16="http://schemas.microsoft.com/office/drawing/2014/main" id="{44BDE217-89D8-EA1C-63A0-9511F6AE231D}"/>
              </a:ext>
            </a:extLst>
          </p:cNvPr>
          <p:cNvSpPr txBox="1"/>
          <p:nvPr/>
        </p:nvSpPr>
        <p:spPr>
          <a:xfrm>
            <a:off x="1905158" y="702693"/>
            <a:ext cx="8732083" cy="400110"/>
          </a:xfrm>
          <a:prstGeom prst="rect">
            <a:avLst/>
          </a:prstGeom>
          <a:noFill/>
        </p:spPr>
        <p:txBody>
          <a:bodyPr wrap="square" rtlCol="0">
            <a:spAutoFit/>
          </a:bodyPr>
          <a:lstStyle/>
          <a:p>
            <a:pPr algn="ctr"/>
            <a:r>
              <a:rPr lang="en-GB" sz="2000" b="1" dirty="0">
                <a:latin typeface="Century Gothic" panose="020B0502020202020204" pitchFamily="34" charset="0"/>
              </a:rPr>
              <a:t>How can you support your child with Literature?</a:t>
            </a:r>
          </a:p>
        </p:txBody>
      </p:sp>
      <p:sp>
        <p:nvSpPr>
          <p:cNvPr id="6" name="TextBox 5">
            <a:extLst>
              <a:ext uri="{FF2B5EF4-FFF2-40B4-BE49-F238E27FC236}">
                <a16:creationId xmlns:a16="http://schemas.microsoft.com/office/drawing/2014/main" id="{80D36AFB-E6E7-AA37-3366-BA9CD9080B06}"/>
              </a:ext>
            </a:extLst>
          </p:cNvPr>
          <p:cNvSpPr txBox="1"/>
          <p:nvPr/>
        </p:nvSpPr>
        <p:spPr>
          <a:xfrm>
            <a:off x="1275127" y="1157332"/>
            <a:ext cx="5536734" cy="5632311"/>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entury Gothic" panose="020B0502020202020204" pitchFamily="34" charset="0"/>
              </a:rPr>
              <a:t>Ensure there is a copy of the text and revision guide at home </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Encourage independent revision (bring books home, have a look through, talk you through an example of work) </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Quotes/key vocabulary recall – flashcards </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Encourage revision sessions within School (Monday)</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Practice essay planning and </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solidFill>
                  <a:srgbClr val="FF0000"/>
                </a:solidFill>
                <a:latin typeface="Century Gothic" panose="020B0502020202020204" pitchFamily="34" charset="0"/>
              </a:rPr>
              <a:t>Organising a revision timetable with students</a:t>
            </a:r>
          </a:p>
          <a:p>
            <a:endParaRPr lang="en-GB" dirty="0">
              <a:latin typeface="Century Gothic" panose="020B0502020202020204" pitchFamily="34" charset="0"/>
            </a:endParaRPr>
          </a:p>
          <a:p>
            <a:r>
              <a:rPr lang="en-GB" b="1" dirty="0">
                <a:latin typeface="Century Gothic" panose="020B0502020202020204" pitchFamily="34" charset="0"/>
              </a:rPr>
              <a:t>Really emphasise Poetry revision: </a:t>
            </a:r>
            <a:r>
              <a:rPr lang="en-GB" dirty="0">
                <a:latin typeface="Century Gothic" panose="020B0502020202020204" pitchFamily="34" charset="0"/>
              </a:rPr>
              <a:t>they have 16 (12) poems to learn quotations for on top of their Literature texts</a:t>
            </a:r>
          </a:p>
          <a:p>
            <a:pPr marL="285750" indent="-285750">
              <a:buFont typeface="Arial" panose="020B0604020202020204" pitchFamily="34" charset="0"/>
              <a:buChar char="•"/>
            </a:pPr>
            <a:endParaRPr lang="en-GB" dirty="0">
              <a:latin typeface="Century Gothic" panose="020B0502020202020204" pitchFamily="34" charset="0"/>
            </a:endParaRPr>
          </a:p>
        </p:txBody>
      </p:sp>
      <p:sp>
        <p:nvSpPr>
          <p:cNvPr id="7" name="TextBox 6">
            <a:extLst>
              <a:ext uri="{FF2B5EF4-FFF2-40B4-BE49-F238E27FC236}">
                <a16:creationId xmlns:a16="http://schemas.microsoft.com/office/drawing/2014/main" id="{B7C2A4F1-73C8-CC2B-02C1-941720004361}"/>
              </a:ext>
            </a:extLst>
          </p:cNvPr>
          <p:cNvSpPr txBox="1"/>
          <p:nvPr/>
        </p:nvSpPr>
        <p:spPr>
          <a:xfrm>
            <a:off x="7239700" y="1225913"/>
            <a:ext cx="4742576" cy="5078313"/>
          </a:xfrm>
          <a:prstGeom prst="rect">
            <a:avLst/>
          </a:prstGeom>
          <a:noFill/>
        </p:spPr>
        <p:txBody>
          <a:bodyPr wrap="square" rtlCol="0">
            <a:spAutoFit/>
          </a:bodyPr>
          <a:lstStyle/>
          <a:p>
            <a:r>
              <a:rPr lang="en-GB" b="1" dirty="0">
                <a:latin typeface="Century Gothic" panose="020B0502020202020204" pitchFamily="34" charset="0"/>
              </a:rPr>
              <a:t>Useful websites/resources: </a:t>
            </a:r>
          </a:p>
          <a:p>
            <a:endParaRPr lang="en-GB" dirty="0">
              <a:latin typeface="Century Gothic" panose="020B0502020202020204" pitchFamily="34" charset="0"/>
            </a:endParaRPr>
          </a:p>
          <a:p>
            <a:r>
              <a:rPr lang="en-GB" dirty="0">
                <a:latin typeface="Century Gothic" panose="020B0502020202020204" pitchFamily="34" charset="0"/>
              </a:rPr>
              <a:t>Mr </a:t>
            </a:r>
            <a:r>
              <a:rPr lang="en-GB" dirty="0" err="1">
                <a:latin typeface="Century Gothic" panose="020B0502020202020204" pitchFamily="34" charset="0"/>
              </a:rPr>
              <a:t>Bruff</a:t>
            </a:r>
            <a:r>
              <a:rPr lang="en-GB" dirty="0">
                <a:latin typeface="Century Gothic" panose="020B0502020202020204" pitchFamily="34" charset="0"/>
              </a:rPr>
              <a:t> YouTube– all literature (</a:t>
            </a:r>
            <a:r>
              <a:rPr lang="en-GB" dirty="0" err="1">
                <a:latin typeface="Century Gothic" panose="020B0502020202020204" pitchFamily="34" charset="0"/>
              </a:rPr>
              <a:t>incl</a:t>
            </a:r>
            <a:r>
              <a:rPr lang="en-GB" dirty="0">
                <a:latin typeface="Century Gothic" panose="020B0502020202020204" pitchFamily="34" charset="0"/>
              </a:rPr>
              <a:t> Poetry)  </a:t>
            </a:r>
          </a:p>
          <a:p>
            <a:r>
              <a:rPr lang="en-GB" dirty="0">
                <a:latin typeface="Century Gothic" panose="020B0502020202020204" pitchFamily="34" charset="0"/>
              </a:rPr>
              <a:t>BBC bitesize </a:t>
            </a:r>
          </a:p>
          <a:p>
            <a:r>
              <a:rPr lang="en-GB" b="0" i="0" dirty="0">
                <a:solidFill>
                  <a:srgbClr val="040C28"/>
                </a:solidFill>
                <a:effectLst/>
                <a:latin typeface="Century Gothic" panose="020B0502020202020204" pitchFamily="34" charset="0"/>
              </a:rPr>
              <a:t>https://www.sparknotes.com </a:t>
            </a:r>
            <a:endParaRPr lang="en-GB" dirty="0">
              <a:solidFill>
                <a:srgbClr val="040C28"/>
              </a:solidFill>
              <a:latin typeface="Century Gothic" panose="020B0502020202020204" pitchFamily="34" charset="0"/>
            </a:endParaRPr>
          </a:p>
          <a:p>
            <a:r>
              <a:rPr lang="en-GB" b="0" i="0" dirty="0">
                <a:solidFill>
                  <a:srgbClr val="040C28"/>
                </a:solidFill>
                <a:effectLst/>
                <a:latin typeface="Century Gothic" panose="020B0502020202020204" pitchFamily="34" charset="0"/>
              </a:rPr>
              <a:t>https://revisionworld.com/a2-level-level-revision/english-literature-gcse-level </a:t>
            </a:r>
            <a:endParaRPr lang="en-GB" dirty="0">
              <a:solidFill>
                <a:srgbClr val="040C28"/>
              </a:solidFill>
              <a:latin typeface="Century Gothic" panose="020B0502020202020204" pitchFamily="34" charset="0"/>
            </a:endParaRPr>
          </a:p>
          <a:p>
            <a:r>
              <a:rPr lang="en-GB" b="0" i="0" dirty="0">
                <a:solidFill>
                  <a:srgbClr val="040C28"/>
                </a:solidFill>
                <a:effectLst/>
                <a:latin typeface="Century Gothic" panose="020B0502020202020204" pitchFamily="34" charset="0"/>
              </a:rPr>
              <a:t>Oak Academy </a:t>
            </a:r>
          </a:p>
          <a:p>
            <a:endParaRPr lang="en-GB" b="0" i="0" dirty="0">
              <a:solidFill>
                <a:srgbClr val="040C28"/>
              </a:solidFill>
              <a:effectLst/>
              <a:latin typeface="Century Gothic" panose="020B0502020202020204" pitchFamily="34" charset="0"/>
            </a:endParaRPr>
          </a:p>
          <a:p>
            <a:r>
              <a:rPr lang="en-GB" b="1" dirty="0">
                <a:solidFill>
                  <a:srgbClr val="040C28"/>
                </a:solidFill>
                <a:latin typeface="Century Gothic" panose="020B0502020202020204" pitchFamily="34" charset="0"/>
              </a:rPr>
              <a:t>TikTok handles: </a:t>
            </a:r>
          </a:p>
          <a:p>
            <a:r>
              <a:rPr lang="en-GB" dirty="0">
                <a:solidFill>
                  <a:srgbClr val="040C28"/>
                </a:solidFill>
                <a:latin typeface="Century Gothic" panose="020B0502020202020204" pitchFamily="34" charset="0"/>
              </a:rPr>
              <a:t>GCSE English Teacher @lisagcseenglish</a:t>
            </a:r>
          </a:p>
          <a:p>
            <a:r>
              <a:rPr lang="en-GB" dirty="0">
                <a:solidFill>
                  <a:srgbClr val="040C28"/>
                </a:solidFill>
                <a:latin typeface="Century Gothic" panose="020B0502020202020204" pitchFamily="34" charset="0"/>
              </a:rPr>
              <a:t>GCSE English Tutor @sarahteachesgcseenglish</a:t>
            </a:r>
          </a:p>
          <a:p>
            <a:r>
              <a:rPr lang="en-GB" dirty="0">
                <a:solidFill>
                  <a:srgbClr val="040C28"/>
                </a:solidFill>
                <a:latin typeface="Century Gothic" panose="020B0502020202020204" pitchFamily="34" charset="0"/>
              </a:rPr>
              <a:t>The Light Up Tutor @thelightuptutor</a:t>
            </a:r>
          </a:p>
          <a:p>
            <a:endParaRPr lang="en-GB" dirty="0">
              <a:solidFill>
                <a:srgbClr val="040C28"/>
              </a:solidFill>
              <a:latin typeface="Century Gothic" panose="020B0502020202020204" pitchFamily="34" charset="0"/>
            </a:endParaRPr>
          </a:p>
          <a:p>
            <a:endParaRPr lang="en-GB" b="0" i="0" dirty="0">
              <a:solidFill>
                <a:srgbClr val="040C28"/>
              </a:solidFill>
              <a:effectLst/>
              <a:latin typeface="Century Gothic" panose="020B0502020202020204" pitchFamily="34" charset="0"/>
            </a:endParaRPr>
          </a:p>
          <a:p>
            <a:endParaRPr lang="en-GB" b="0" i="0" dirty="0">
              <a:solidFill>
                <a:srgbClr val="040C28"/>
              </a:solidFill>
              <a:effectLst/>
              <a:latin typeface="Century Gothic" panose="020B0502020202020204" pitchFamily="34" charset="0"/>
            </a:endParaRPr>
          </a:p>
        </p:txBody>
      </p:sp>
      <p:pic>
        <p:nvPicPr>
          <p:cNvPr id="8" name="Picture 2" descr="Macbeth eBook : Shakespeare, William ...">
            <a:extLst>
              <a:ext uri="{FF2B5EF4-FFF2-40B4-BE49-F238E27FC236}">
                <a16:creationId xmlns:a16="http://schemas.microsoft.com/office/drawing/2014/main" id="{6B1A3032-96E5-E2B3-559F-C5783F85AB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77" y="453958"/>
            <a:ext cx="1122993" cy="16571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A Christmas Carol by Charles Dickens ...">
            <a:extLst>
              <a:ext uri="{FF2B5EF4-FFF2-40B4-BE49-F238E27FC236}">
                <a16:creationId xmlns:a16="http://schemas.microsoft.com/office/drawing/2014/main" id="{6AD1B496-82AE-A7BE-AFFC-1CF9A370FD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92" y="2316313"/>
            <a:ext cx="1088828" cy="16571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An Inspector Calls (Heinemann Plays For ...">
            <a:extLst>
              <a:ext uri="{FF2B5EF4-FFF2-40B4-BE49-F238E27FC236}">
                <a16:creationId xmlns:a16="http://schemas.microsoft.com/office/drawing/2014/main" id="{914339AE-9238-204B-24AE-49208B9C3E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59" y="4245781"/>
            <a:ext cx="1088830" cy="1657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7866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 calcmode="lin" valueType="num">
                                      <p:cBhvr additive="base">
                                        <p:cTn id="25"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anim calcmode="lin" valueType="num">
                                      <p:cBhvr additive="base">
                                        <p:cTn id="31"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10" end="10"/>
                                            </p:txEl>
                                          </p:spTgt>
                                        </p:tgtEl>
                                        <p:attrNameLst>
                                          <p:attrName>style.visibility</p:attrName>
                                        </p:attrNameLst>
                                      </p:cBhvr>
                                      <p:to>
                                        <p:strVal val="visible"/>
                                      </p:to>
                                    </p:set>
                                    <p:anim calcmode="lin" valueType="num">
                                      <p:cBhvr additive="base">
                                        <p:cTn id="37" dur="500" fill="hold"/>
                                        <p:tgtEl>
                                          <p:spTgt spid="6">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xEl>
                                              <p:pRg st="12" end="12"/>
                                            </p:txEl>
                                          </p:spTgt>
                                        </p:tgtEl>
                                        <p:attrNameLst>
                                          <p:attrName>style.visibility</p:attrName>
                                        </p:attrNameLst>
                                      </p:cBhvr>
                                      <p:to>
                                        <p:strVal val="visible"/>
                                      </p:to>
                                    </p:set>
                                    <p:anim calcmode="lin" valueType="num">
                                      <p:cBhvr additive="base">
                                        <p:cTn id="43" dur="500" fill="hold"/>
                                        <p:tgtEl>
                                          <p:spTgt spid="6">
                                            <p:txEl>
                                              <p:pRg st="12" end="1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7">
                                            <p:txEl>
                                              <p:pRg st="0" end="0"/>
                                            </p:txEl>
                                          </p:spTgt>
                                        </p:tgtEl>
                                        <p:attrNameLst>
                                          <p:attrName>style.visibility</p:attrName>
                                        </p:attrNameLst>
                                      </p:cBhvr>
                                      <p:to>
                                        <p:strVal val="visible"/>
                                      </p:to>
                                    </p:set>
                                    <p:animEffect transition="in" filter="fade">
                                      <p:cBhvr>
                                        <p:cTn id="49" dur="1000"/>
                                        <p:tgtEl>
                                          <p:spTgt spid="7">
                                            <p:txEl>
                                              <p:pRg st="0" end="0"/>
                                            </p:txEl>
                                          </p:spTgt>
                                        </p:tgtEl>
                                      </p:cBhvr>
                                    </p:animEffect>
                                    <p:anim calcmode="lin" valueType="num">
                                      <p:cBhvr>
                                        <p:cTn id="50"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51"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7">
                                            <p:txEl>
                                              <p:pRg st="2" end="2"/>
                                            </p:txEl>
                                          </p:spTgt>
                                        </p:tgtEl>
                                        <p:attrNameLst>
                                          <p:attrName>style.visibility</p:attrName>
                                        </p:attrNameLst>
                                      </p:cBhvr>
                                      <p:to>
                                        <p:strVal val="visible"/>
                                      </p:to>
                                    </p:set>
                                    <p:animEffect transition="in" filter="fade">
                                      <p:cBhvr>
                                        <p:cTn id="56" dur="1000"/>
                                        <p:tgtEl>
                                          <p:spTgt spid="7">
                                            <p:txEl>
                                              <p:pRg st="2" end="2"/>
                                            </p:txEl>
                                          </p:spTgt>
                                        </p:tgtEl>
                                      </p:cBhvr>
                                    </p:animEffect>
                                    <p:anim calcmode="lin" valueType="num">
                                      <p:cBhvr>
                                        <p:cTn id="57"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58"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7">
                                            <p:txEl>
                                              <p:pRg st="3" end="3"/>
                                            </p:txEl>
                                          </p:spTgt>
                                        </p:tgtEl>
                                        <p:attrNameLst>
                                          <p:attrName>style.visibility</p:attrName>
                                        </p:attrNameLst>
                                      </p:cBhvr>
                                      <p:to>
                                        <p:strVal val="visible"/>
                                      </p:to>
                                    </p:set>
                                    <p:animEffect transition="in" filter="fade">
                                      <p:cBhvr>
                                        <p:cTn id="63" dur="1000"/>
                                        <p:tgtEl>
                                          <p:spTgt spid="7">
                                            <p:txEl>
                                              <p:pRg st="3" end="3"/>
                                            </p:txEl>
                                          </p:spTgt>
                                        </p:tgtEl>
                                      </p:cBhvr>
                                    </p:animEffect>
                                    <p:anim calcmode="lin" valueType="num">
                                      <p:cBhvr>
                                        <p:cTn id="64"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65"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7">
                                            <p:txEl>
                                              <p:pRg st="4" end="4"/>
                                            </p:txEl>
                                          </p:spTgt>
                                        </p:tgtEl>
                                        <p:attrNameLst>
                                          <p:attrName>style.visibility</p:attrName>
                                        </p:attrNameLst>
                                      </p:cBhvr>
                                      <p:to>
                                        <p:strVal val="visible"/>
                                      </p:to>
                                    </p:set>
                                    <p:animEffect transition="in" filter="fade">
                                      <p:cBhvr>
                                        <p:cTn id="70" dur="1000"/>
                                        <p:tgtEl>
                                          <p:spTgt spid="7">
                                            <p:txEl>
                                              <p:pRg st="4" end="4"/>
                                            </p:txEl>
                                          </p:spTgt>
                                        </p:tgtEl>
                                      </p:cBhvr>
                                    </p:animEffect>
                                    <p:anim calcmode="lin" valueType="num">
                                      <p:cBhvr>
                                        <p:cTn id="71"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72"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7">
                                            <p:txEl>
                                              <p:pRg st="5" end="5"/>
                                            </p:txEl>
                                          </p:spTgt>
                                        </p:tgtEl>
                                        <p:attrNameLst>
                                          <p:attrName>style.visibility</p:attrName>
                                        </p:attrNameLst>
                                      </p:cBhvr>
                                      <p:to>
                                        <p:strVal val="visible"/>
                                      </p:to>
                                    </p:set>
                                    <p:animEffect transition="in" filter="fade">
                                      <p:cBhvr>
                                        <p:cTn id="77" dur="1000"/>
                                        <p:tgtEl>
                                          <p:spTgt spid="7">
                                            <p:txEl>
                                              <p:pRg st="5" end="5"/>
                                            </p:txEl>
                                          </p:spTgt>
                                        </p:tgtEl>
                                      </p:cBhvr>
                                    </p:animEffect>
                                    <p:anim calcmode="lin" valueType="num">
                                      <p:cBhvr>
                                        <p:cTn id="78"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79"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7">
                                            <p:txEl>
                                              <p:pRg st="6" end="6"/>
                                            </p:txEl>
                                          </p:spTgt>
                                        </p:tgtEl>
                                        <p:attrNameLst>
                                          <p:attrName>style.visibility</p:attrName>
                                        </p:attrNameLst>
                                      </p:cBhvr>
                                      <p:to>
                                        <p:strVal val="visible"/>
                                      </p:to>
                                    </p:set>
                                    <p:animEffect transition="in" filter="fade">
                                      <p:cBhvr>
                                        <p:cTn id="84" dur="1000"/>
                                        <p:tgtEl>
                                          <p:spTgt spid="7">
                                            <p:txEl>
                                              <p:pRg st="6" end="6"/>
                                            </p:txEl>
                                          </p:spTgt>
                                        </p:tgtEl>
                                      </p:cBhvr>
                                    </p:animEffect>
                                    <p:anim calcmode="lin" valueType="num">
                                      <p:cBhvr>
                                        <p:cTn id="85"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86"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7">
                                            <p:txEl>
                                              <p:pRg st="8" end="8"/>
                                            </p:txEl>
                                          </p:spTgt>
                                        </p:tgtEl>
                                        <p:attrNameLst>
                                          <p:attrName>style.visibility</p:attrName>
                                        </p:attrNameLst>
                                      </p:cBhvr>
                                      <p:to>
                                        <p:strVal val="visible"/>
                                      </p:to>
                                    </p:set>
                                    <p:animEffect transition="in" filter="fade">
                                      <p:cBhvr>
                                        <p:cTn id="91" dur="1000"/>
                                        <p:tgtEl>
                                          <p:spTgt spid="7">
                                            <p:txEl>
                                              <p:pRg st="8" end="8"/>
                                            </p:txEl>
                                          </p:spTgt>
                                        </p:tgtEl>
                                      </p:cBhvr>
                                    </p:animEffect>
                                    <p:anim calcmode="lin" valueType="num">
                                      <p:cBhvr>
                                        <p:cTn id="92" dur="1000" fill="hold"/>
                                        <p:tgtEl>
                                          <p:spTgt spid="7">
                                            <p:txEl>
                                              <p:pRg st="8" end="8"/>
                                            </p:txEl>
                                          </p:spTgt>
                                        </p:tgtEl>
                                        <p:attrNameLst>
                                          <p:attrName>ppt_x</p:attrName>
                                        </p:attrNameLst>
                                      </p:cBhvr>
                                      <p:tavLst>
                                        <p:tav tm="0">
                                          <p:val>
                                            <p:strVal val="#ppt_x"/>
                                          </p:val>
                                        </p:tav>
                                        <p:tav tm="100000">
                                          <p:val>
                                            <p:strVal val="#ppt_x"/>
                                          </p:val>
                                        </p:tav>
                                      </p:tavLst>
                                    </p:anim>
                                    <p:anim calcmode="lin" valueType="num">
                                      <p:cBhvr>
                                        <p:cTn id="93" dur="1000" fill="hold"/>
                                        <p:tgtEl>
                                          <p:spTgt spid="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7">
                                            <p:txEl>
                                              <p:pRg st="9" end="9"/>
                                            </p:txEl>
                                          </p:spTgt>
                                        </p:tgtEl>
                                        <p:attrNameLst>
                                          <p:attrName>style.visibility</p:attrName>
                                        </p:attrNameLst>
                                      </p:cBhvr>
                                      <p:to>
                                        <p:strVal val="visible"/>
                                      </p:to>
                                    </p:set>
                                    <p:animEffect transition="in" filter="fade">
                                      <p:cBhvr>
                                        <p:cTn id="98" dur="1000"/>
                                        <p:tgtEl>
                                          <p:spTgt spid="7">
                                            <p:txEl>
                                              <p:pRg st="9" end="9"/>
                                            </p:txEl>
                                          </p:spTgt>
                                        </p:tgtEl>
                                      </p:cBhvr>
                                    </p:animEffect>
                                    <p:anim calcmode="lin" valueType="num">
                                      <p:cBhvr>
                                        <p:cTn id="99"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100" dur="1000" fill="hold"/>
                                        <p:tgtEl>
                                          <p:spTgt spid="7">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7">
                                            <p:txEl>
                                              <p:pRg st="10" end="10"/>
                                            </p:txEl>
                                          </p:spTgt>
                                        </p:tgtEl>
                                        <p:attrNameLst>
                                          <p:attrName>style.visibility</p:attrName>
                                        </p:attrNameLst>
                                      </p:cBhvr>
                                      <p:to>
                                        <p:strVal val="visible"/>
                                      </p:to>
                                    </p:set>
                                    <p:animEffect transition="in" filter="fade">
                                      <p:cBhvr>
                                        <p:cTn id="105" dur="1000"/>
                                        <p:tgtEl>
                                          <p:spTgt spid="7">
                                            <p:txEl>
                                              <p:pRg st="10" end="10"/>
                                            </p:txEl>
                                          </p:spTgt>
                                        </p:tgtEl>
                                      </p:cBhvr>
                                    </p:animEffect>
                                    <p:anim calcmode="lin" valueType="num">
                                      <p:cBhvr>
                                        <p:cTn id="106" dur="1000" fill="hold"/>
                                        <p:tgtEl>
                                          <p:spTgt spid="7">
                                            <p:txEl>
                                              <p:pRg st="10" end="10"/>
                                            </p:txEl>
                                          </p:spTgt>
                                        </p:tgtEl>
                                        <p:attrNameLst>
                                          <p:attrName>ppt_x</p:attrName>
                                        </p:attrNameLst>
                                      </p:cBhvr>
                                      <p:tavLst>
                                        <p:tav tm="0">
                                          <p:val>
                                            <p:strVal val="#ppt_x"/>
                                          </p:val>
                                        </p:tav>
                                        <p:tav tm="100000">
                                          <p:val>
                                            <p:strVal val="#ppt_x"/>
                                          </p:val>
                                        </p:tav>
                                      </p:tavLst>
                                    </p:anim>
                                    <p:anim calcmode="lin" valueType="num">
                                      <p:cBhvr>
                                        <p:cTn id="107" dur="1000" fill="hold"/>
                                        <p:tgtEl>
                                          <p:spTgt spid="7">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7">
                                            <p:txEl>
                                              <p:pRg st="11" end="11"/>
                                            </p:txEl>
                                          </p:spTgt>
                                        </p:tgtEl>
                                        <p:attrNameLst>
                                          <p:attrName>style.visibility</p:attrName>
                                        </p:attrNameLst>
                                      </p:cBhvr>
                                      <p:to>
                                        <p:strVal val="visible"/>
                                      </p:to>
                                    </p:set>
                                    <p:animEffect transition="in" filter="fade">
                                      <p:cBhvr>
                                        <p:cTn id="112" dur="1000"/>
                                        <p:tgtEl>
                                          <p:spTgt spid="7">
                                            <p:txEl>
                                              <p:pRg st="11" end="11"/>
                                            </p:txEl>
                                          </p:spTgt>
                                        </p:tgtEl>
                                      </p:cBhvr>
                                    </p:animEffect>
                                    <p:anim calcmode="lin" valueType="num">
                                      <p:cBhvr>
                                        <p:cTn id="113" dur="1000" fill="hold"/>
                                        <p:tgtEl>
                                          <p:spTgt spid="7">
                                            <p:txEl>
                                              <p:pRg st="11" end="11"/>
                                            </p:txEl>
                                          </p:spTgt>
                                        </p:tgtEl>
                                        <p:attrNameLst>
                                          <p:attrName>ppt_x</p:attrName>
                                        </p:attrNameLst>
                                      </p:cBhvr>
                                      <p:tavLst>
                                        <p:tav tm="0">
                                          <p:val>
                                            <p:strVal val="#ppt_x"/>
                                          </p:val>
                                        </p:tav>
                                        <p:tav tm="100000">
                                          <p:val>
                                            <p:strVal val="#ppt_x"/>
                                          </p:val>
                                        </p:tav>
                                      </p:tavLst>
                                    </p:anim>
                                    <p:anim calcmode="lin" valueType="num">
                                      <p:cBhvr>
                                        <p:cTn id="114" dur="1000" fill="hold"/>
                                        <p:tgtEl>
                                          <p:spTgt spid="7">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0503" y="97278"/>
            <a:ext cx="1472690" cy="1074847"/>
          </a:xfrm>
          <a:prstGeom prst="rect">
            <a:avLst/>
          </a:prstGeom>
        </p:spPr>
      </p:pic>
      <p:sp>
        <p:nvSpPr>
          <p:cNvPr id="4" name="TextBox 3"/>
          <p:cNvSpPr txBox="1"/>
          <p:nvPr/>
        </p:nvSpPr>
        <p:spPr>
          <a:xfrm>
            <a:off x="1679575" y="41435"/>
            <a:ext cx="4110421" cy="646331"/>
          </a:xfrm>
          <a:prstGeom prst="rect">
            <a:avLst/>
          </a:prstGeom>
          <a:noFill/>
        </p:spPr>
        <p:txBody>
          <a:bodyPr wrap="none" lIns="91440" tIns="45720" rIns="91440" bIns="45720" rtlCol="0" anchor="t">
            <a:spAutoFit/>
          </a:bodyPr>
          <a:lstStyle/>
          <a:p>
            <a:r>
              <a:rPr lang="en-GB" sz="3600" b="1" dirty="0">
                <a:latin typeface="Century Gothic"/>
              </a:rPr>
              <a:t>English Language</a:t>
            </a:r>
          </a:p>
        </p:txBody>
      </p:sp>
      <p:sp>
        <p:nvSpPr>
          <p:cNvPr id="7" name="TextBox 6"/>
          <p:cNvSpPr txBox="1"/>
          <p:nvPr/>
        </p:nvSpPr>
        <p:spPr>
          <a:xfrm>
            <a:off x="1022536" y="1465537"/>
            <a:ext cx="1319592" cy="461665"/>
          </a:xfrm>
          <a:prstGeom prst="rect">
            <a:avLst/>
          </a:prstGeom>
          <a:noFill/>
        </p:spPr>
        <p:txBody>
          <a:bodyPr wrap="none" lIns="91440" tIns="45720" rIns="91440" bIns="45720" rtlCol="0" anchor="t">
            <a:spAutoFit/>
          </a:bodyPr>
          <a:lstStyle/>
          <a:p>
            <a:r>
              <a:rPr lang="en-GB" sz="2400" b="1" dirty="0">
                <a:solidFill>
                  <a:schemeClr val="accent1">
                    <a:lumMod val="75000"/>
                  </a:schemeClr>
                </a:solidFill>
                <a:latin typeface="Century Gothic"/>
              </a:rPr>
              <a:t>Paper 2</a:t>
            </a:r>
          </a:p>
        </p:txBody>
      </p:sp>
      <p:sp>
        <p:nvSpPr>
          <p:cNvPr id="11" name="TextBox 10"/>
          <p:cNvSpPr txBox="1"/>
          <p:nvPr/>
        </p:nvSpPr>
        <p:spPr>
          <a:xfrm>
            <a:off x="360726" y="2243536"/>
            <a:ext cx="2794694" cy="1200329"/>
          </a:xfrm>
          <a:prstGeom prst="rect">
            <a:avLst/>
          </a:prstGeom>
          <a:noFill/>
        </p:spPr>
        <p:txBody>
          <a:bodyPr wrap="square" lIns="91440" tIns="45720" rIns="91440" bIns="45720" rtlCol="0" anchor="t">
            <a:spAutoFit/>
          </a:bodyPr>
          <a:lstStyle/>
          <a:p>
            <a:r>
              <a:rPr lang="en-GB" b="1" dirty="0">
                <a:latin typeface="Century Gothic"/>
              </a:rPr>
              <a:t>Section A </a:t>
            </a:r>
            <a:r>
              <a:rPr lang="en-GB" dirty="0">
                <a:solidFill>
                  <a:schemeClr val="accent1">
                    <a:lumMod val="75000"/>
                  </a:schemeClr>
                </a:solidFill>
                <a:latin typeface="Century Gothic"/>
              </a:rPr>
              <a:t>(Reading)</a:t>
            </a:r>
          </a:p>
          <a:p>
            <a:r>
              <a:rPr lang="en-GB" dirty="0">
                <a:solidFill>
                  <a:schemeClr val="accent1">
                    <a:lumMod val="75000"/>
                  </a:schemeClr>
                </a:solidFill>
                <a:latin typeface="Century Gothic"/>
              </a:rPr>
              <a:t>Unseen extract from a 20</a:t>
            </a:r>
            <a:r>
              <a:rPr lang="en-GB" baseline="30000" dirty="0">
                <a:solidFill>
                  <a:schemeClr val="accent1">
                    <a:lumMod val="75000"/>
                  </a:schemeClr>
                </a:solidFill>
                <a:latin typeface="Century Gothic"/>
              </a:rPr>
              <a:t>th</a:t>
            </a:r>
            <a:r>
              <a:rPr lang="en-GB" dirty="0">
                <a:solidFill>
                  <a:schemeClr val="accent1">
                    <a:lumMod val="75000"/>
                  </a:schemeClr>
                </a:solidFill>
                <a:latin typeface="Century Gothic"/>
              </a:rPr>
              <a:t> or 21</a:t>
            </a:r>
            <a:r>
              <a:rPr lang="en-GB" baseline="30000" dirty="0">
                <a:solidFill>
                  <a:schemeClr val="accent1">
                    <a:lumMod val="75000"/>
                  </a:schemeClr>
                </a:solidFill>
                <a:latin typeface="Century Gothic"/>
              </a:rPr>
              <a:t>st</a:t>
            </a:r>
            <a:r>
              <a:rPr lang="en-GB" dirty="0">
                <a:solidFill>
                  <a:schemeClr val="accent1">
                    <a:lumMod val="75000"/>
                  </a:schemeClr>
                </a:solidFill>
                <a:latin typeface="Century Gothic"/>
              </a:rPr>
              <a:t> Century story.</a:t>
            </a:r>
          </a:p>
        </p:txBody>
      </p:sp>
      <p:sp>
        <p:nvSpPr>
          <p:cNvPr id="30" name="AutoShape 4" descr="Image result for 1/2"/>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TextBox 1">
            <a:extLst>
              <a:ext uri="{FF2B5EF4-FFF2-40B4-BE49-F238E27FC236}">
                <a16:creationId xmlns:a16="http://schemas.microsoft.com/office/drawing/2014/main" id="{3F75E86B-B0E9-47E0-A511-F6E3B14FDD82}"/>
              </a:ext>
            </a:extLst>
          </p:cNvPr>
          <p:cNvSpPr txBox="1"/>
          <p:nvPr/>
        </p:nvSpPr>
        <p:spPr>
          <a:xfrm rot="21349785">
            <a:off x="3353351" y="1038483"/>
            <a:ext cx="4774753" cy="7999947"/>
          </a:xfrm>
          <a:prstGeom prst="rect">
            <a:avLst/>
          </a:prstGeom>
          <a:noFill/>
          <a:ln>
            <a:solidFill>
              <a:schemeClr val="tx1"/>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7000"/>
              </a:lnSpc>
              <a:spcAft>
                <a:spcPts val="1200"/>
              </a:spcAft>
            </a:pPr>
            <a:r>
              <a:rPr lang="en-GB" sz="1100" b="1" dirty="0"/>
              <a:t>Source A</a:t>
            </a:r>
          </a:p>
          <a:p>
            <a:pPr>
              <a:lnSpc>
                <a:spcPct val="107000"/>
              </a:lnSpc>
              <a:spcAft>
                <a:spcPts val="1200"/>
              </a:spcAft>
            </a:pPr>
            <a:r>
              <a:rPr lang="en-GB" sz="1100" dirty="0"/>
              <a:t>The main character in this short story is a boy, though we don’t get to know his name or age. At this mid-point in the story, he is playing amongst some rubble on the site of a demolished building. Everything seems normal to begin with, however….</a:t>
            </a:r>
            <a:endParaRPr lang="en-GB" sz="1100" dirty="0">
              <a:cs typeface="Calibri"/>
            </a:endParaRPr>
          </a:p>
          <a:p>
            <a:pPr>
              <a:lnSpc>
                <a:spcPct val="107000"/>
              </a:lnSpc>
              <a:spcAft>
                <a:spcPts val="1200"/>
              </a:spcAft>
            </a:pPr>
            <a:r>
              <a:rPr lang="en-GB" sz="1100" dirty="0"/>
              <a:t>One evening, the boy was crouched on top of the mound making a new town out of a heap of broken glass. He liked this time of day best – after tea, before bed. The air seemed to get grainy as its colour changed from vinegary yellow to candyfloss blue. He could rub it between his fingers like dust and slow time down. At the top of the mound he was in charge and he didn’t want to go home to bed. He collected green glass shards1 and broken brown bottle necks. He tumbled fragments of old window in his hands like shattered marbles. He pushed the glass into the mound, making houses, balancing roofs on them, building towers. The last of the sunlight caught and glinted in the tiny glass walls. More of the black birds than he’d ever seen before rushed overhead and gathered on the lamppost. The orange light hadn’t yet switched on but the shadows were growing. He heard nine chimes of the town hall clock. For a moment, the lamppost looked like a tall thin man wearing a large black hat. When the man turned towards him, he looked like a lamppost. The man had a greyish-green coat speckled with rust and a black hat that quivered with beaks and feathers. The man didn’t need to climb the mound; he was face to face with the boy with his feet still planted in the pavement. ‘What are you making?’ asked the man. The boy didn’t answer. ‘Every child is always making something. Shake them out and they‘re full of dust and dreams.’ The boy stood up, ready to run, but then he remembered that at the top of the mound he was king. He dug his heels into the rubble. ‘I’m making a new town, better than this one. The sun can shine in through the walls. The buildings look grander. It’ll be a great glass city.’ ‘All it needs is people,’ said the man. ‘Yes, it needs people,’ said the boy. And when he looked down, tiny creatures were scuttling beneath the glass roofs. They looked like ants or spiders, but the sky was darkening and the creatures were moving too fast to be sure. He looked to the man but there was only the lamppost and as its orange light snapped on, the birds launched into the sky. The boy plunged down the mound and ran, hoping he wouldn’t get told off for being late home. Before he reached the end of the street he knew something was wrong. The world was too quiet. Where were the sounds of cars? Of footballs being kicked against walls? There were no shouts from parents calling everyone in. ‘Mum?’ He pushed open their front door. The house was in darkness but the telly was switched on. His mum wasn’t in any of the rooms. A half-drunk cup of tea had been left on the arm of the settee. The boy thundered back along the silent streets. He stood in the orange light beneath the lamppost. ‘Give them back,’ he shouted. Nothing happened, although he could hear the rustle of feathers coming from the darkness above the light. </a:t>
            </a:r>
          </a:p>
        </p:txBody>
      </p:sp>
      <p:sp>
        <p:nvSpPr>
          <p:cNvPr id="6" name="Rectangle 5">
            <a:extLst>
              <a:ext uri="{FF2B5EF4-FFF2-40B4-BE49-F238E27FC236}">
                <a16:creationId xmlns:a16="http://schemas.microsoft.com/office/drawing/2014/main" id="{043B481E-8A95-08F5-D51E-3E689B13F726}"/>
              </a:ext>
            </a:extLst>
          </p:cNvPr>
          <p:cNvSpPr/>
          <p:nvPr/>
        </p:nvSpPr>
        <p:spPr>
          <a:xfrm rot="21324016">
            <a:off x="3072158" y="1035410"/>
            <a:ext cx="4717701" cy="27342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9" name="TextBox 4">
            <a:extLst>
              <a:ext uri="{FF2B5EF4-FFF2-40B4-BE49-F238E27FC236}">
                <a16:creationId xmlns:a16="http://schemas.microsoft.com/office/drawing/2014/main" id="{461FBBD8-B1E8-3B4E-7058-B0CC59F5E9D3}"/>
              </a:ext>
            </a:extLst>
          </p:cNvPr>
          <p:cNvSpPr txBox="1"/>
          <p:nvPr/>
        </p:nvSpPr>
        <p:spPr>
          <a:xfrm>
            <a:off x="8292328" y="160338"/>
            <a:ext cx="3477568" cy="624786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b="1" dirty="0">
                <a:latin typeface="Century Gothic"/>
                <a:cs typeface="Segoe UI"/>
              </a:rPr>
              <a:t>Q1:</a:t>
            </a:r>
            <a:r>
              <a:rPr lang="en-GB" sz="1600" dirty="0">
                <a:latin typeface="Century Gothic"/>
                <a:cs typeface="Segoe UI"/>
              </a:rPr>
              <a:t> Read again the first part of the Source from lines 1 to 7.</a:t>
            </a:r>
            <a:r>
              <a:rPr lang="en-US" sz="1600" dirty="0">
                <a:latin typeface="Century Gothic"/>
                <a:cs typeface="Segoe UI"/>
              </a:rPr>
              <a:t>​</a:t>
            </a:r>
          </a:p>
          <a:p>
            <a:r>
              <a:rPr lang="en-GB" sz="1600" dirty="0">
                <a:latin typeface="Century Gothic"/>
                <a:cs typeface="Segoe UI"/>
              </a:rPr>
              <a:t>List four things from this part of the Source about the boy.</a:t>
            </a:r>
            <a:r>
              <a:rPr lang="en-US" sz="1600" dirty="0">
                <a:latin typeface="Century Gothic"/>
                <a:cs typeface="Segoe UI"/>
              </a:rPr>
              <a:t>​</a:t>
            </a:r>
          </a:p>
          <a:p>
            <a:r>
              <a:rPr lang="en-GB" sz="1600" dirty="0">
                <a:latin typeface="Century Gothic"/>
                <a:cs typeface="Segoe UI"/>
              </a:rPr>
              <a:t>[4 marks]</a:t>
            </a:r>
          </a:p>
          <a:p>
            <a:endParaRPr lang="en-GB" sz="1600" dirty="0">
              <a:latin typeface="Century Gothic"/>
              <a:cs typeface="Segoe UI"/>
            </a:endParaRPr>
          </a:p>
          <a:p>
            <a:r>
              <a:rPr lang="en-GB" sz="1600" b="1" dirty="0">
                <a:latin typeface="Century Gothic"/>
                <a:cs typeface="Segoe UI"/>
              </a:rPr>
              <a:t>Q2:</a:t>
            </a:r>
            <a:r>
              <a:rPr lang="en-GB" sz="1600" dirty="0">
                <a:latin typeface="Century Gothic"/>
                <a:cs typeface="Segoe UI"/>
              </a:rPr>
              <a:t> Look in detail at this extract from lines 1 to 15 of the Source. How does the writer use language here to describe the boy playing in the evening?  [8 marks]</a:t>
            </a:r>
          </a:p>
          <a:p>
            <a:endParaRPr lang="en-GB" sz="1600" dirty="0">
              <a:latin typeface="Century Gothic"/>
              <a:cs typeface="Segoe UI"/>
            </a:endParaRPr>
          </a:p>
          <a:p>
            <a:r>
              <a:rPr lang="en-GB" sz="1600" b="1" dirty="0">
                <a:latin typeface="Century Gothic"/>
                <a:cs typeface="Segoe UI"/>
              </a:rPr>
              <a:t>Q3:</a:t>
            </a:r>
            <a:r>
              <a:rPr lang="en-GB" sz="1600" dirty="0">
                <a:latin typeface="Century Gothic"/>
                <a:cs typeface="Segoe UI"/>
              </a:rPr>
              <a:t> How does the writer use structure to interest the reader? [8 marks]</a:t>
            </a:r>
          </a:p>
          <a:p>
            <a:endParaRPr lang="en-GB" sz="1600" dirty="0">
              <a:latin typeface="Century Gothic"/>
              <a:cs typeface="Segoe UI"/>
            </a:endParaRPr>
          </a:p>
          <a:p>
            <a:r>
              <a:rPr lang="en-GB" sz="1600" b="1" dirty="0">
                <a:latin typeface="Century Gothic"/>
                <a:cs typeface="Segoe UI"/>
              </a:rPr>
              <a:t>Q4: </a:t>
            </a:r>
            <a:r>
              <a:rPr lang="en-GB" sz="1600" dirty="0">
                <a:latin typeface="Century Gothic"/>
                <a:cs typeface="Segoe UI"/>
              </a:rPr>
              <a:t>(from line 16 to end) A reviewer wrote: ‘This end part of the extract where the boy’s game comes to life takes a darker and more chilling tone.’ [20 marks]</a:t>
            </a:r>
            <a:endParaRPr lang="en-US" sz="1600" dirty="0">
              <a:latin typeface="Century Gothic"/>
              <a:cs typeface="Segoe UI"/>
            </a:endParaRPr>
          </a:p>
          <a:p>
            <a:endParaRPr lang="en-GB" sz="1600" dirty="0">
              <a:latin typeface="Century Gothic"/>
              <a:cs typeface="Segoe UI"/>
            </a:endParaRPr>
          </a:p>
          <a:p>
            <a:r>
              <a:rPr lang="en-GB" sz="1600" dirty="0">
                <a:latin typeface="Century Gothic"/>
                <a:cs typeface="Segoe UI"/>
              </a:rPr>
              <a:t>To what extent do you agree?</a:t>
            </a:r>
            <a:endParaRPr lang="en-GB" sz="1600" dirty="0"/>
          </a:p>
        </p:txBody>
      </p:sp>
      <p:pic>
        <p:nvPicPr>
          <p:cNvPr id="2050" name="Picture 2" descr="Short Story Interview: Claire Dean ...">
            <a:extLst>
              <a:ext uri="{FF2B5EF4-FFF2-40B4-BE49-F238E27FC236}">
                <a16:creationId xmlns:a16="http://schemas.microsoft.com/office/drawing/2014/main" id="{2605CF4F-3586-E756-D9F0-3164FA13BC42}"/>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1039120" y="4798502"/>
            <a:ext cx="1461551" cy="22943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097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0503" y="97278"/>
            <a:ext cx="1472690" cy="1074847"/>
          </a:xfrm>
          <a:prstGeom prst="rect">
            <a:avLst/>
          </a:prstGeom>
        </p:spPr>
      </p:pic>
      <p:sp>
        <p:nvSpPr>
          <p:cNvPr id="4" name="TextBox 3"/>
          <p:cNvSpPr txBox="1"/>
          <p:nvPr/>
        </p:nvSpPr>
        <p:spPr>
          <a:xfrm>
            <a:off x="1679575" y="41435"/>
            <a:ext cx="4110421" cy="646331"/>
          </a:xfrm>
          <a:prstGeom prst="rect">
            <a:avLst/>
          </a:prstGeom>
          <a:noFill/>
        </p:spPr>
        <p:txBody>
          <a:bodyPr wrap="none" lIns="91440" tIns="45720" rIns="91440" bIns="45720" rtlCol="0" anchor="t">
            <a:spAutoFit/>
          </a:bodyPr>
          <a:lstStyle/>
          <a:p>
            <a:r>
              <a:rPr lang="en-GB" sz="3600" b="1" dirty="0">
                <a:latin typeface="Century Gothic"/>
              </a:rPr>
              <a:t>English Language</a:t>
            </a:r>
          </a:p>
        </p:txBody>
      </p:sp>
      <p:sp>
        <p:nvSpPr>
          <p:cNvPr id="7" name="TextBox 6"/>
          <p:cNvSpPr txBox="1"/>
          <p:nvPr/>
        </p:nvSpPr>
        <p:spPr>
          <a:xfrm>
            <a:off x="1022536" y="1465537"/>
            <a:ext cx="1319592" cy="461665"/>
          </a:xfrm>
          <a:prstGeom prst="rect">
            <a:avLst/>
          </a:prstGeom>
          <a:noFill/>
        </p:spPr>
        <p:txBody>
          <a:bodyPr wrap="none" lIns="91440" tIns="45720" rIns="91440" bIns="45720" rtlCol="0" anchor="t">
            <a:spAutoFit/>
          </a:bodyPr>
          <a:lstStyle/>
          <a:p>
            <a:r>
              <a:rPr lang="en-GB" sz="2400" b="1" dirty="0">
                <a:solidFill>
                  <a:schemeClr val="accent1">
                    <a:lumMod val="75000"/>
                  </a:schemeClr>
                </a:solidFill>
                <a:latin typeface="Century Gothic"/>
              </a:rPr>
              <a:t>Paper 2</a:t>
            </a:r>
          </a:p>
        </p:txBody>
      </p:sp>
      <p:sp>
        <p:nvSpPr>
          <p:cNvPr id="11" name="TextBox 10"/>
          <p:cNvSpPr txBox="1"/>
          <p:nvPr/>
        </p:nvSpPr>
        <p:spPr>
          <a:xfrm>
            <a:off x="360726" y="2243536"/>
            <a:ext cx="2794694" cy="1200329"/>
          </a:xfrm>
          <a:prstGeom prst="rect">
            <a:avLst/>
          </a:prstGeom>
          <a:noFill/>
        </p:spPr>
        <p:txBody>
          <a:bodyPr wrap="square" lIns="91440" tIns="45720" rIns="91440" bIns="45720" rtlCol="0" anchor="t">
            <a:spAutoFit/>
          </a:bodyPr>
          <a:lstStyle/>
          <a:p>
            <a:r>
              <a:rPr lang="en-GB" b="1" dirty="0">
                <a:latin typeface="Century Gothic"/>
              </a:rPr>
              <a:t>Section A </a:t>
            </a:r>
            <a:r>
              <a:rPr lang="en-GB" dirty="0">
                <a:solidFill>
                  <a:schemeClr val="accent1">
                    <a:lumMod val="75000"/>
                  </a:schemeClr>
                </a:solidFill>
                <a:latin typeface="Century Gothic"/>
              </a:rPr>
              <a:t>((Reading)</a:t>
            </a:r>
          </a:p>
          <a:p>
            <a:r>
              <a:rPr lang="en-GB" dirty="0">
                <a:solidFill>
                  <a:schemeClr val="accent1">
                    <a:lumMod val="75000"/>
                  </a:schemeClr>
                </a:solidFill>
                <a:latin typeface="Century Gothic"/>
              </a:rPr>
              <a:t>Two unseen extracts from 19</a:t>
            </a:r>
            <a:r>
              <a:rPr lang="en-GB" baseline="30000" dirty="0">
                <a:solidFill>
                  <a:schemeClr val="accent1">
                    <a:lumMod val="75000"/>
                  </a:schemeClr>
                </a:solidFill>
                <a:latin typeface="Century Gothic"/>
              </a:rPr>
              <a:t>th</a:t>
            </a:r>
            <a:r>
              <a:rPr lang="en-GB" dirty="0">
                <a:solidFill>
                  <a:schemeClr val="accent1">
                    <a:lumMod val="75000"/>
                  </a:schemeClr>
                </a:solidFill>
                <a:latin typeface="Century Gothic"/>
              </a:rPr>
              <a:t> – 21</a:t>
            </a:r>
            <a:r>
              <a:rPr lang="en-GB" baseline="30000" dirty="0">
                <a:solidFill>
                  <a:schemeClr val="accent1">
                    <a:lumMod val="75000"/>
                  </a:schemeClr>
                </a:solidFill>
                <a:latin typeface="Century Gothic"/>
              </a:rPr>
              <a:t>st</a:t>
            </a:r>
            <a:r>
              <a:rPr lang="en-GB" dirty="0">
                <a:solidFill>
                  <a:schemeClr val="accent1">
                    <a:lumMod val="75000"/>
                  </a:schemeClr>
                </a:solidFill>
                <a:latin typeface="Century Gothic"/>
              </a:rPr>
              <a:t> Century non-fiction</a:t>
            </a:r>
          </a:p>
        </p:txBody>
      </p:sp>
      <p:sp>
        <p:nvSpPr>
          <p:cNvPr id="30" name="AutoShape 4" descr="Image result for 1/2"/>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4">
            <a:extLst>
              <a:ext uri="{FF2B5EF4-FFF2-40B4-BE49-F238E27FC236}">
                <a16:creationId xmlns:a16="http://schemas.microsoft.com/office/drawing/2014/main" id="{461FBBD8-B1E8-3B4E-7058-B0CC59F5E9D3}"/>
              </a:ext>
            </a:extLst>
          </p:cNvPr>
          <p:cNvSpPr txBox="1"/>
          <p:nvPr/>
        </p:nvSpPr>
        <p:spPr>
          <a:xfrm>
            <a:off x="300076" y="3598198"/>
            <a:ext cx="3843269" cy="304698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b="1" dirty="0">
                <a:latin typeface="Century Gothic"/>
                <a:cs typeface="Segoe UI"/>
              </a:rPr>
              <a:t>Q1:</a:t>
            </a:r>
            <a:r>
              <a:rPr lang="en-GB" sz="1600" dirty="0">
                <a:latin typeface="Century Gothic"/>
                <a:cs typeface="Segoe UI"/>
              </a:rPr>
              <a:t> True or False</a:t>
            </a:r>
            <a:endParaRPr lang="en-US" sz="1600" dirty="0">
              <a:latin typeface="Century Gothic"/>
              <a:cs typeface="Segoe UI"/>
            </a:endParaRPr>
          </a:p>
          <a:p>
            <a:r>
              <a:rPr lang="en-GB" sz="1600" dirty="0">
                <a:latin typeface="Century Gothic"/>
                <a:cs typeface="Segoe UI"/>
              </a:rPr>
              <a:t>[4 marks]</a:t>
            </a:r>
          </a:p>
          <a:p>
            <a:endParaRPr lang="en-GB" sz="1600" dirty="0">
              <a:latin typeface="Century Gothic"/>
              <a:cs typeface="Segoe UI"/>
            </a:endParaRPr>
          </a:p>
          <a:p>
            <a:r>
              <a:rPr lang="en-GB" sz="1600" b="1" dirty="0">
                <a:latin typeface="Century Gothic"/>
                <a:cs typeface="Segoe UI"/>
              </a:rPr>
              <a:t>Q2:</a:t>
            </a:r>
            <a:r>
              <a:rPr lang="en-GB" sz="1600" dirty="0">
                <a:latin typeface="Century Gothic"/>
                <a:cs typeface="Segoe UI"/>
              </a:rPr>
              <a:t> Similarities/differences between the texts[8 marks]</a:t>
            </a:r>
          </a:p>
          <a:p>
            <a:endParaRPr lang="en-GB" sz="1600" dirty="0">
              <a:latin typeface="Century Gothic"/>
              <a:cs typeface="Segoe UI"/>
            </a:endParaRPr>
          </a:p>
          <a:p>
            <a:r>
              <a:rPr lang="en-GB" sz="1600" b="1" dirty="0">
                <a:latin typeface="Century Gothic"/>
                <a:cs typeface="Segoe UI"/>
              </a:rPr>
              <a:t>Q3:</a:t>
            </a:r>
            <a:r>
              <a:rPr lang="en-GB" sz="1600" dirty="0">
                <a:latin typeface="Century Gothic"/>
                <a:cs typeface="Segoe UI"/>
              </a:rPr>
              <a:t> How does the writer language to describe? [12 marks]</a:t>
            </a:r>
          </a:p>
          <a:p>
            <a:endParaRPr lang="en-GB" sz="1600" dirty="0">
              <a:latin typeface="Century Gothic"/>
              <a:cs typeface="Segoe UI"/>
            </a:endParaRPr>
          </a:p>
          <a:p>
            <a:r>
              <a:rPr lang="en-GB" sz="1600" b="1" dirty="0">
                <a:latin typeface="Century Gothic"/>
                <a:cs typeface="Segoe UI"/>
              </a:rPr>
              <a:t>Q4: </a:t>
            </a:r>
            <a:r>
              <a:rPr lang="en-GB" sz="1600" dirty="0">
                <a:latin typeface="Century Gothic"/>
                <a:cs typeface="Segoe UI"/>
              </a:rPr>
              <a:t>Compare the perspectives towards _________ [16 marks]</a:t>
            </a:r>
            <a:endParaRPr lang="en-US" sz="1600" dirty="0">
              <a:latin typeface="Century Gothic"/>
              <a:cs typeface="Segoe UI"/>
            </a:endParaRPr>
          </a:p>
          <a:p>
            <a:endParaRPr lang="en-GB" sz="1600" dirty="0">
              <a:latin typeface="Century Gothic"/>
              <a:cs typeface="Segoe UI"/>
            </a:endParaRPr>
          </a:p>
        </p:txBody>
      </p:sp>
      <p:pic>
        <p:nvPicPr>
          <p:cNvPr id="7170" name="Picture 2">
            <a:extLst>
              <a:ext uri="{FF2B5EF4-FFF2-40B4-BE49-F238E27FC236}">
                <a16:creationId xmlns:a16="http://schemas.microsoft.com/office/drawing/2014/main" id="{6CB3A590-6C3A-D0B7-3D97-5363021995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6995" y="1613197"/>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a:extLst>
              <a:ext uri="{FF2B5EF4-FFF2-40B4-BE49-F238E27FC236}">
                <a16:creationId xmlns:a16="http://schemas.microsoft.com/office/drawing/2014/main" id="{03AD1D40-2770-B0BB-F99C-0A6D967BF7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3080" y="1517122"/>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6D445A1-6A12-5C5E-FAF7-D24AB2BBA08B}"/>
              </a:ext>
            </a:extLst>
          </p:cNvPr>
          <p:cNvPicPr>
            <a:picLocks noChangeAspect="1"/>
          </p:cNvPicPr>
          <p:nvPr/>
        </p:nvPicPr>
        <p:blipFill>
          <a:blip r:embed="rId4"/>
          <a:stretch>
            <a:fillRect/>
          </a:stretch>
        </p:blipFill>
        <p:spPr>
          <a:xfrm rot="21109579">
            <a:off x="4345098" y="947054"/>
            <a:ext cx="4001119" cy="4949585"/>
          </a:xfrm>
          <a:prstGeom prst="rect">
            <a:avLst/>
          </a:prstGeom>
          <a:ln/>
        </p:spPr>
        <p:style>
          <a:lnRef idx="2">
            <a:schemeClr val="dk1"/>
          </a:lnRef>
          <a:fillRef idx="1">
            <a:schemeClr val="lt1"/>
          </a:fillRef>
          <a:effectRef idx="0">
            <a:schemeClr val="dk1"/>
          </a:effectRef>
          <a:fontRef idx="minor">
            <a:schemeClr val="dk1"/>
          </a:fontRef>
        </p:style>
      </p:pic>
      <p:pic>
        <p:nvPicPr>
          <p:cNvPr id="8" name="Picture 7">
            <a:extLst>
              <a:ext uri="{FF2B5EF4-FFF2-40B4-BE49-F238E27FC236}">
                <a16:creationId xmlns:a16="http://schemas.microsoft.com/office/drawing/2014/main" id="{52A70866-A26F-593A-EC55-1D412828C78F}"/>
              </a:ext>
            </a:extLst>
          </p:cNvPr>
          <p:cNvPicPr>
            <a:picLocks noChangeAspect="1"/>
          </p:cNvPicPr>
          <p:nvPr/>
        </p:nvPicPr>
        <p:blipFill>
          <a:blip r:embed="rId5"/>
          <a:stretch>
            <a:fillRect/>
          </a:stretch>
        </p:blipFill>
        <p:spPr>
          <a:xfrm rot="275741">
            <a:off x="7604067" y="253628"/>
            <a:ext cx="4117903" cy="5363394"/>
          </a:xfrm>
          <a:prstGeom prst="rect">
            <a:avLst/>
          </a:prstGeom>
          <a:ln/>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1782637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0503" y="97278"/>
            <a:ext cx="1472690" cy="1074847"/>
          </a:xfrm>
          <a:prstGeom prst="rect">
            <a:avLst/>
          </a:prstGeom>
        </p:spPr>
      </p:pic>
      <p:sp>
        <p:nvSpPr>
          <p:cNvPr id="4" name="TextBox 3"/>
          <p:cNvSpPr txBox="1"/>
          <p:nvPr/>
        </p:nvSpPr>
        <p:spPr>
          <a:xfrm>
            <a:off x="1679575" y="41435"/>
            <a:ext cx="4110421" cy="646331"/>
          </a:xfrm>
          <a:prstGeom prst="rect">
            <a:avLst/>
          </a:prstGeom>
          <a:noFill/>
        </p:spPr>
        <p:txBody>
          <a:bodyPr wrap="none" lIns="91440" tIns="45720" rIns="91440" bIns="45720" rtlCol="0" anchor="t">
            <a:spAutoFit/>
          </a:bodyPr>
          <a:lstStyle/>
          <a:p>
            <a:r>
              <a:rPr lang="en-GB" sz="3600" b="1" dirty="0">
                <a:latin typeface="Century Gothic"/>
              </a:rPr>
              <a:t>English Language</a:t>
            </a:r>
          </a:p>
        </p:txBody>
      </p:sp>
      <p:sp>
        <p:nvSpPr>
          <p:cNvPr id="7" name="TextBox 6"/>
          <p:cNvSpPr txBox="1"/>
          <p:nvPr/>
        </p:nvSpPr>
        <p:spPr>
          <a:xfrm>
            <a:off x="1022536" y="1465537"/>
            <a:ext cx="1319592" cy="461665"/>
          </a:xfrm>
          <a:prstGeom prst="rect">
            <a:avLst/>
          </a:prstGeom>
          <a:noFill/>
        </p:spPr>
        <p:txBody>
          <a:bodyPr wrap="none" lIns="91440" tIns="45720" rIns="91440" bIns="45720" rtlCol="0" anchor="t">
            <a:spAutoFit/>
          </a:bodyPr>
          <a:lstStyle/>
          <a:p>
            <a:r>
              <a:rPr lang="en-GB" sz="2400" b="1">
                <a:solidFill>
                  <a:schemeClr val="accent1">
                    <a:lumMod val="75000"/>
                  </a:schemeClr>
                </a:solidFill>
                <a:latin typeface="Century Gothic"/>
              </a:rPr>
              <a:t>Paper 1</a:t>
            </a:r>
          </a:p>
        </p:txBody>
      </p:sp>
      <p:sp>
        <p:nvSpPr>
          <p:cNvPr id="11" name="TextBox 10"/>
          <p:cNvSpPr txBox="1"/>
          <p:nvPr/>
        </p:nvSpPr>
        <p:spPr>
          <a:xfrm>
            <a:off x="360726" y="2243536"/>
            <a:ext cx="3246540" cy="923330"/>
          </a:xfrm>
          <a:prstGeom prst="rect">
            <a:avLst/>
          </a:prstGeom>
          <a:noFill/>
        </p:spPr>
        <p:txBody>
          <a:bodyPr wrap="square" lIns="91440" tIns="45720" rIns="91440" bIns="45720" rtlCol="0" anchor="t">
            <a:spAutoFit/>
          </a:bodyPr>
          <a:lstStyle/>
          <a:p>
            <a:r>
              <a:rPr lang="en-GB" b="1" dirty="0">
                <a:latin typeface="Century Gothic"/>
              </a:rPr>
              <a:t>Section A </a:t>
            </a:r>
            <a:r>
              <a:rPr lang="en-GB" dirty="0">
                <a:solidFill>
                  <a:schemeClr val="accent1">
                    <a:lumMod val="75000"/>
                  </a:schemeClr>
                </a:solidFill>
                <a:latin typeface="Century Gothic"/>
              </a:rPr>
              <a:t>(Reading)</a:t>
            </a:r>
          </a:p>
          <a:p>
            <a:r>
              <a:rPr lang="en-GB" dirty="0">
                <a:solidFill>
                  <a:schemeClr val="accent1">
                    <a:lumMod val="75000"/>
                  </a:schemeClr>
                </a:solidFill>
                <a:latin typeface="Century Gothic"/>
              </a:rPr>
              <a:t>Unseen extract from a 20</a:t>
            </a:r>
            <a:r>
              <a:rPr lang="en-GB" baseline="30000" dirty="0">
                <a:solidFill>
                  <a:schemeClr val="accent1">
                    <a:lumMod val="75000"/>
                  </a:schemeClr>
                </a:solidFill>
                <a:latin typeface="Century Gothic"/>
              </a:rPr>
              <a:t>th</a:t>
            </a:r>
            <a:r>
              <a:rPr lang="en-GB" dirty="0">
                <a:solidFill>
                  <a:schemeClr val="accent1">
                    <a:lumMod val="75000"/>
                  </a:schemeClr>
                </a:solidFill>
                <a:latin typeface="Century Gothic"/>
              </a:rPr>
              <a:t> or 21</a:t>
            </a:r>
            <a:r>
              <a:rPr lang="en-GB" baseline="30000" dirty="0">
                <a:solidFill>
                  <a:schemeClr val="accent1">
                    <a:lumMod val="75000"/>
                  </a:schemeClr>
                </a:solidFill>
                <a:latin typeface="Century Gothic"/>
              </a:rPr>
              <a:t>st</a:t>
            </a:r>
            <a:r>
              <a:rPr lang="en-GB" dirty="0">
                <a:solidFill>
                  <a:schemeClr val="accent1">
                    <a:lumMod val="75000"/>
                  </a:schemeClr>
                </a:solidFill>
                <a:latin typeface="Century Gothic"/>
              </a:rPr>
              <a:t> Century story.</a:t>
            </a:r>
          </a:p>
        </p:txBody>
      </p:sp>
      <p:sp>
        <p:nvSpPr>
          <p:cNvPr id="30" name="AutoShape 4" descr="Image result for 1/2"/>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TextBox 7">
            <a:extLst>
              <a:ext uri="{FF2B5EF4-FFF2-40B4-BE49-F238E27FC236}">
                <a16:creationId xmlns:a16="http://schemas.microsoft.com/office/drawing/2014/main" id="{211CDD6C-E189-3515-3342-D99A27771959}"/>
              </a:ext>
            </a:extLst>
          </p:cNvPr>
          <p:cNvSpPr txBox="1"/>
          <p:nvPr/>
        </p:nvSpPr>
        <p:spPr>
          <a:xfrm>
            <a:off x="4278385" y="1228397"/>
            <a:ext cx="6139139" cy="4401205"/>
          </a:xfrm>
          <a:prstGeom prst="rect">
            <a:avLst/>
          </a:prstGeom>
          <a:noFill/>
        </p:spPr>
        <p:txBody>
          <a:bodyPr wrap="square">
            <a:spAutoFit/>
          </a:bodyPr>
          <a:lstStyle/>
          <a:p>
            <a:endParaRPr lang="en-GB" sz="2000" dirty="0">
              <a:latin typeface="Century Gothic" panose="020B0502020202020204" pitchFamily="34" charset="0"/>
            </a:endParaRPr>
          </a:p>
          <a:p>
            <a:pPr marL="285750" indent="-285750">
              <a:buFont typeface="Arial" panose="020B0604020202020204" pitchFamily="34" charset="0"/>
              <a:buChar char="•"/>
            </a:pPr>
            <a:r>
              <a:rPr lang="en-GB" sz="2000" dirty="0">
                <a:latin typeface="Century Gothic" panose="020B0502020202020204" pitchFamily="34" charset="0"/>
              </a:rPr>
              <a:t>Language relies on </a:t>
            </a:r>
            <a:r>
              <a:rPr lang="en-GB" sz="2000" u="sng" dirty="0">
                <a:latin typeface="Century Gothic" panose="020B0502020202020204" pitchFamily="34" charset="0"/>
              </a:rPr>
              <a:t>reading ability </a:t>
            </a:r>
            <a:r>
              <a:rPr lang="en-GB" sz="2000" dirty="0">
                <a:latin typeface="Century Gothic" panose="020B0502020202020204" pitchFamily="34" charset="0"/>
              </a:rPr>
              <a:t>and being able to make inferences based on an extract. </a:t>
            </a:r>
          </a:p>
          <a:p>
            <a:pPr marL="285750" indent="-285750">
              <a:buFont typeface="Arial" panose="020B0604020202020204" pitchFamily="34" charset="0"/>
              <a:buChar char="•"/>
            </a:pPr>
            <a:endParaRPr lang="en-GB" sz="2000" dirty="0">
              <a:latin typeface="Century Gothic" panose="020B0502020202020204" pitchFamily="34" charset="0"/>
            </a:endParaRPr>
          </a:p>
          <a:p>
            <a:pPr marL="285750" indent="-285750">
              <a:buFont typeface="Arial" panose="020B0604020202020204" pitchFamily="34" charset="0"/>
              <a:buChar char="•"/>
            </a:pPr>
            <a:r>
              <a:rPr lang="en-GB" sz="2000" dirty="0">
                <a:latin typeface="Century Gothic" panose="020B0502020202020204" pitchFamily="34" charset="0"/>
              </a:rPr>
              <a:t>Encourage students to do wider reading on topical issues. </a:t>
            </a:r>
          </a:p>
          <a:p>
            <a:pPr marL="285750" indent="-285750">
              <a:buFont typeface="Arial" panose="020B0604020202020204" pitchFamily="34" charset="0"/>
              <a:buChar char="•"/>
            </a:pPr>
            <a:endParaRPr lang="en-GB" sz="2000" dirty="0">
              <a:latin typeface="Century Gothic" panose="020B0502020202020204" pitchFamily="34" charset="0"/>
            </a:endParaRPr>
          </a:p>
          <a:p>
            <a:pPr marL="285750" indent="-285750">
              <a:buFont typeface="Arial" panose="020B0604020202020204" pitchFamily="34" charset="0"/>
              <a:buChar char="•"/>
            </a:pPr>
            <a:r>
              <a:rPr lang="en-GB" sz="2000" dirty="0">
                <a:latin typeface="Century Gothic" panose="020B0502020202020204" pitchFamily="34" charset="0"/>
              </a:rPr>
              <a:t>Practice reading short fiction extracts and asking them to explode quotations/identify methods </a:t>
            </a:r>
          </a:p>
          <a:p>
            <a:pPr marL="285750" indent="-285750">
              <a:buFont typeface="Arial" panose="020B0604020202020204" pitchFamily="34" charset="0"/>
              <a:buChar char="•"/>
            </a:pPr>
            <a:endParaRPr lang="en-GB" sz="2000" dirty="0">
              <a:latin typeface="Century Gothic" panose="020B0502020202020204" pitchFamily="34" charset="0"/>
            </a:endParaRPr>
          </a:p>
          <a:p>
            <a:pPr marL="285750" indent="-285750">
              <a:buFont typeface="Arial" panose="020B0604020202020204" pitchFamily="34" charset="0"/>
              <a:buChar char="•"/>
            </a:pPr>
            <a:r>
              <a:rPr lang="en-GB" sz="2000" dirty="0">
                <a:latin typeface="Century Gothic" panose="020B0502020202020204" pitchFamily="34" charset="0"/>
              </a:rPr>
              <a:t>Ask students to identify a writer’s viewpoint on a topic</a:t>
            </a:r>
          </a:p>
          <a:p>
            <a:pPr marL="285750" indent="-285750">
              <a:buFont typeface="Arial" panose="020B0604020202020204" pitchFamily="34" charset="0"/>
              <a:buChar char="•"/>
            </a:pPr>
            <a:endParaRPr lang="en-GB" sz="2000" dirty="0">
              <a:latin typeface="Century Gothic" panose="020B0502020202020204" pitchFamily="34" charset="0"/>
            </a:endParaRPr>
          </a:p>
        </p:txBody>
      </p:sp>
      <p:sp>
        <p:nvSpPr>
          <p:cNvPr id="10" name="TextBox 9">
            <a:extLst>
              <a:ext uri="{FF2B5EF4-FFF2-40B4-BE49-F238E27FC236}">
                <a16:creationId xmlns:a16="http://schemas.microsoft.com/office/drawing/2014/main" id="{46EDB4E4-46D8-BFBC-143C-BF5EB6261623}"/>
              </a:ext>
            </a:extLst>
          </p:cNvPr>
          <p:cNvSpPr txBox="1"/>
          <p:nvPr/>
        </p:nvSpPr>
        <p:spPr>
          <a:xfrm>
            <a:off x="1106426" y="3514431"/>
            <a:ext cx="1319592" cy="461665"/>
          </a:xfrm>
          <a:prstGeom prst="rect">
            <a:avLst/>
          </a:prstGeom>
          <a:noFill/>
        </p:spPr>
        <p:txBody>
          <a:bodyPr wrap="none" lIns="91440" tIns="45720" rIns="91440" bIns="45720" rtlCol="0" anchor="t">
            <a:spAutoFit/>
          </a:bodyPr>
          <a:lstStyle/>
          <a:p>
            <a:r>
              <a:rPr lang="en-GB" sz="2400" b="1" dirty="0">
                <a:solidFill>
                  <a:schemeClr val="accent1">
                    <a:lumMod val="75000"/>
                  </a:schemeClr>
                </a:solidFill>
                <a:latin typeface="Century Gothic"/>
              </a:rPr>
              <a:t>Paper 2</a:t>
            </a:r>
          </a:p>
        </p:txBody>
      </p:sp>
      <p:sp>
        <p:nvSpPr>
          <p:cNvPr id="13" name="TextBox 12">
            <a:extLst>
              <a:ext uri="{FF2B5EF4-FFF2-40B4-BE49-F238E27FC236}">
                <a16:creationId xmlns:a16="http://schemas.microsoft.com/office/drawing/2014/main" id="{5E24639C-E625-8303-0C32-C84CB1F06676}"/>
              </a:ext>
            </a:extLst>
          </p:cNvPr>
          <p:cNvSpPr txBox="1"/>
          <p:nvPr/>
        </p:nvSpPr>
        <p:spPr>
          <a:xfrm>
            <a:off x="444616" y="4292430"/>
            <a:ext cx="2794694" cy="1200329"/>
          </a:xfrm>
          <a:prstGeom prst="rect">
            <a:avLst/>
          </a:prstGeom>
          <a:noFill/>
        </p:spPr>
        <p:txBody>
          <a:bodyPr wrap="square" lIns="91440" tIns="45720" rIns="91440" bIns="45720" rtlCol="0" anchor="t">
            <a:spAutoFit/>
          </a:bodyPr>
          <a:lstStyle/>
          <a:p>
            <a:r>
              <a:rPr lang="en-GB" b="1" dirty="0">
                <a:latin typeface="Century Gothic"/>
              </a:rPr>
              <a:t>Section A </a:t>
            </a:r>
            <a:r>
              <a:rPr lang="en-GB" dirty="0">
                <a:solidFill>
                  <a:schemeClr val="accent1">
                    <a:lumMod val="75000"/>
                  </a:schemeClr>
                </a:solidFill>
                <a:latin typeface="Century Gothic"/>
              </a:rPr>
              <a:t>((Reading)</a:t>
            </a:r>
          </a:p>
          <a:p>
            <a:r>
              <a:rPr lang="en-GB" dirty="0">
                <a:solidFill>
                  <a:schemeClr val="accent1">
                    <a:lumMod val="75000"/>
                  </a:schemeClr>
                </a:solidFill>
                <a:latin typeface="Century Gothic"/>
              </a:rPr>
              <a:t>Two unseen extracts from 19</a:t>
            </a:r>
            <a:r>
              <a:rPr lang="en-GB" baseline="30000" dirty="0">
                <a:solidFill>
                  <a:schemeClr val="accent1">
                    <a:lumMod val="75000"/>
                  </a:schemeClr>
                </a:solidFill>
                <a:latin typeface="Century Gothic"/>
              </a:rPr>
              <a:t>th</a:t>
            </a:r>
            <a:r>
              <a:rPr lang="en-GB" dirty="0">
                <a:solidFill>
                  <a:schemeClr val="accent1">
                    <a:lumMod val="75000"/>
                  </a:schemeClr>
                </a:solidFill>
                <a:latin typeface="Century Gothic"/>
              </a:rPr>
              <a:t> – 21</a:t>
            </a:r>
            <a:r>
              <a:rPr lang="en-GB" baseline="30000" dirty="0">
                <a:solidFill>
                  <a:schemeClr val="accent1">
                    <a:lumMod val="75000"/>
                  </a:schemeClr>
                </a:solidFill>
                <a:latin typeface="Century Gothic"/>
              </a:rPr>
              <a:t>st</a:t>
            </a:r>
            <a:r>
              <a:rPr lang="en-GB" dirty="0">
                <a:solidFill>
                  <a:schemeClr val="accent1">
                    <a:lumMod val="75000"/>
                  </a:schemeClr>
                </a:solidFill>
                <a:latin typeface="Century Gothic"/>
              </a:rPr>
              <a:t> Century non-fiction</a:t>
            </a:r>
          </a:p>
        </p:txBody>
      </p:sp>
      <p:sp>
        <p:nvSpPr>
          <p:cNvPr id="14" name="TextBox 13">
            <a:extLst>
              <a:ext uri="{FF2B5EF4-FFF2-40B4-BE49-F238E27FC236}">
                <a16:creationId xmlns:a16="http://schemas.microsoft.com/office/drawing/2014/main" id="{CB2053AC-24EF-DEC9-775F-3BE6FF785253}"/>
              </a:ext>
            </a:extLst>
          </p:cNvPr>
          <p:cNvSpPr txBox="1"/>
          <p:nvPr/>
        </p:nvSpPr>
        <p:spPr>
          <a:xfrm>
            <a:off x="1983996" y="804045"/>
            <a:ext cx="8732083" cy="400110"/>
          </a:xfrm>
          <a:prstGeom prst="rect">
            <a:avLst/>
          </a:prstGeom>
          <a:noFill/>
        </p:spPr>
        <p:txBody>
          <a:bodyPr wrap="square" rtlCol="0">
            <a:spAutoFit/>
          </a:bodyPr>
          <a:lstStyle/>
          <a:p>
            <a:pPr algn="ctr"/>
            <a:r>
              <a:rPr lang="en-GB" sz="2000" b="1" dirty="0">
                <a:latin typeface="Century Gothic" panose="020B0502020202020204" pitchFamily="34" charset="0"/>
              </a:rPr>
              <a:t>How can you support your child with Language?</a:t>
            </a:r>
          </a:p>
        </p:txBody>
      </p:sp>
    </p:spTree>
    <p:extLst>
      <p:ext uri="{BB962C8B-B14F-4D97-AF65-F5344CB8AC3E}">
        <p14:creationId xmlns:p14="http://schemas.microsoft.com/office/powerpoint/2010/main" val="2949765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 calcmode="lin" valueType="num">
                                      <p:cBhvr additive="base">
                                        <p:cTn id="7"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anim calcmode="lin" valueType="num">
                                      <p:cBhvr additive="base">
                                        <p:cTn id="13"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anim calcmode="lin" valueType="num">
                                      <p:cBhvr additive="base">
                                        <p:cTn id="1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anim calcmode="lin" valueType="num">
                                      <p:cBhvr additive="base">
                                        <p:cTn id="25"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0503" y="97278"/>
            <a:ext cx="1472690" cy="1074847"/>
          </a:xfrm>
          <a:prstGeom prst="rect">
            <a:avLst/>
          </a:prstGeom>
        </p:spPr>
      </p:pic>
      <p:sp>
        <p:nvSpPr>
          <p:cNvPr id="4" name="TextBox 3"/>
          <p:cNvSpPr txBox="1"/>
          <p:nvPr/>
        </p:nvSpPr>
        <p:spPr>
          <a:xfrm>
            <a:off x="3732214" y="138598"/>
            <a:ext cx="4110421" cy="646331"/>
          </a:xfrm>
          <a:prstGeom prst="rect">
            <a:avLst/>
          </a:prstGeom>
          <a:noFill/>
        </p:spPr>
        <p:txBody>
          <a:bodyPr wrap="none" lIns="91440" tIns="45720" rIns="91440" bIns="45720" rtlCol="0" anchor="t">
            <a:spAutoFit/>
          </a:bodyPr>
          <a:lstStyle/>
          <a:p>
            <a:r>
              <a:rPr lang="en-GB" sz="3600" b="1" u="sng" dirty="0">
                <a:latin typeface="Century Gothic"/>
              </a:rPr>
              <a:t>English Language</a:t>
            </a:r>
          </a:p>
        </p:txBody>
      </p:sp>
      <p:sp>
        <p:nvSpPr>
          <p:cNvPr id="7" name="TextBox 6"/>
          <p:cNvSpPr txBox="1"/>
          <p:nvPr/>
        </p:nvSpPr>
        <p:spPr>
          <a:xfrm>
            <a:off x="1022536" y="1465537"/>
            <a:ext cx="1319592" cy="461665"/>
          </a:xfrm>
          <a:prstGeom prst="rect">
            <a:avLst/>
          </a:prstGeom>
          <a:noFill/>
        </p:spPr>
        <p:txBody>
          <a:bodyPr wrap="none" lIns="91440" tIns="45720" rIns="91440" bIns="45720" rtlCol="0" anchor="t">
            <a:spAutoFit/>
          </a:bodyPr>
          <a:lstStyle/>
          <a:p>
            <a:r>
              <a:rPr lang="en-GB" sz="2400" b="1">
                <a:solidFill>
                  <a:schemeClr val="accent1">
                    <a:lumMod val="75000"/>
                  </a:schemeClr>
                </a:solidFill>
                <a:latin typeface="Century Gothic"/>
              </a:rPr>
              <a:t>Paper 1</a:t>
            </a:r>
          </a:p>
        </p:txBody>
      </p:sp>
      <p:sp>
        <p:nvSpPr>
          <p:cNvPr id="12" name="TextBox 11"/>
          <p:cNvSpPr txBox="1"/>
          <p:nvPr/>
        </p:nvSpPr>
        <p:spPr>
          <a:xfrm>
            <a:off x="302036" y="2216482"/>
            <a:ext cx="2806600" cy="1200329"/>
          </a:xfrm>
          <a:prstGeom prst="rect">
            <a:avLst/>
          </a:prstGeom>
          <a:noFill/>
        </p:spPr>
        <p:txBody>
          <a:bodyPr wrap="square" lIns="91440" tIns="45720" rIns="91440" bIns="45720" rtlCol="0" anchor="t">
            <a:spAutoFit/>
          </a:bodyPr>
          <a:lstStyle/>
          <a:p>
            <a:r>
              <a:rPr lang="en-GB" b="1" dirty="0">
                <a:latin typeface="Century Gothic"/>
              </a:rPr>
              <a:t>Section B</a:t>
            </a:r>
            <a:r>
              <a:rPr lang="en-GB" dirty="0">
                <a:latin typeface="Century Gothic"/>
              </a:rPr>
              <a:t> </a:t>
            </a:r>
            <a:r>
              <a:rPr lang="en-GB" dirty="0">
                <a:solidFill>
                  <a:schemeClr val="accent1">
                    <a:lumMod val="75000"/>
                  </a:schemeClr>
                </a:solidFill>
                <a:latin typeface="Century Gothic"/>
              </a:rPr>
              <a:t>(Writing)</a:t>
            </a:r>
          </a:p>
          <a:p>
            <a:r>
              <a:rPr lang="en-GB" dirty="0">
                <a:solidFill>
                  <a:schemeClr val="accent1">
                    <a:lumMod val="75000"/>
                  </a:schemeClr>
                </a:solidFill>
                <a:latin typeface="Century Gothic"/>
              </a:rPr>
              <a:t>Writing to describe or narrate (usually based on an image).</a:t>
            </a:r>
          </a:p>
        </p:txBody>
      </p:sp>
      <p:sp>
        <p:nvSpPr>
          <p:cNvPr id="30" name="AutoShape 4" descr="Image result for 1/2"/>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a:extLst>
              <a:ext uri="{FF2B5EF4-FFF2-40B4-BE49-F238E27FC236}">
                <a16:creationId xmlns:a16="http://schemas.microsoft.com/office/drawing/2014/main" id="{52ABACA6-F48B-45A7-03E8-26173C8A7047}"/>
              </a:ext>
            </a:extLst>
          </p:cNvPr>
          <p:cNvSpPr txBox="1"/>
          <p:nvPr/>
        </p:nvSpPr>
        <p:spPr>
          <a:xfrm>
            <a:off x="4819290" y="346686"/>
            <a:ext cx="5122090" cy="1077218"/>
          </a:xfrm>
          <a:prstGeom prst="rect">
            <a:avLst/>
          </a:prstGeom>
          <a:noFill/>
        </p:spPr>
        <p:txBody>
          <a:bodyPr wrap="square" rtlCol="0">
            <a:spAutoFit/>
          </a:bodyPr>
          <a:lstStyle/>
          <a:p>
            <a:pPr marL="285750" indent="-285750">
              <a:buFont typeface="Arial" panose="020B0604020202020204" pitchFamily="34" charset="0"/>
              <a:buChar char="•"/>
            </a:pPr>
            <a:endParaRPr lang="en-GB" sz="3200" dirty="0">
              <a:latin typeface="Century Gothic" panose="020B0502020202020204" pitchFamily="34" charset="0"/>
            </a:endParaRPr>
          </a:p>
          <a:p>
            <a:r>
              <a:rPr lang="en-GB" sz="3200" b="1" dirty="0">
                <a:latin typeface="Century Gothic" panose="020B0502020202020204" pitchFamily="34" charset="0"/>
              </a:rPr>
              <a:t>Writing</a:t>
            </a:r>
          </a:p>
        </p:txBody>
      </p:sp>
      <p:pic>
        <p:nvPicPr>
          <p:cNvPr id="3074" name="Picture 2" descr="A picture containing outdoor, ground, night, empty&#10;&#10;Description automatically generated">
            <a:extLst>
              <a:ext uri="{FF2B5EF4-FFF2-40B4-BE49-F238E27FC236}">
                <a16:creationId xmlns:a16="http://schemas.microsoft.com/office/drawing/2014/main" id="{A4319010-A228-B149-9749-9C1CF073CD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3143" y="1465537"/>
            <a:ext cx="4943882" cy="3110699"/>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
            <a:extLst>
              <a:ext uri="{FF2B5EF4-FFF2-40B4-BE49-F238E27FC236}">
                <a16:creationId xmlns:a16="http://schemas.microsoft.com/office/drawing/2014/main" id="{D8A36CE5-FBDA-D466-5109-4130429C020A}"/>
              </a:ext>
            </a:extLst>
          </p:cNvPr>
          <p:cNvSpPr txBox="1"/>
          <p:nvPr/>
        </p:nvSpPr>
        <p:spPr>
          <a:xfrm>
            <a:off x="302036" y="3837572"/>
            <a:ext cx="2806600" cy="1200329"/>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latin typeface="Century Gothic"/>
              </a:rPr>
              <a:t>a) </a:t>
            </a:r>
            <a:r>
              <a:rPr lang="en-GB" dirty="0">
                <a:latin typeface="Century Gothic"/>
                <a:ea typeface="+mn-lt"/>
                <a:cs typeface="+mn-lt"/>
              </a:rPr>
              <a:t>Write a description set on a dark night as suggested by </a:t>
            </a:r>
            <a:endParaRPr lang="en-US" dirty="0"/>
          </a:p>
          <a:p>
            <a:r>
              <a:rPr lang="en-GB" dirty="0">
                <a:latin typeface="Century Gothic"/>
                <a:ea typeface="+mn-lt"/>
                <a:cs typeface="+mn-lt"/>
              </a:rPr>
              <a:t>this picture:</a:t>
            </a:r>
            <a:endParaRPr lang="en-GB" dirty="0">
              <a:latin typeface="Century Gothic"/>
            </a:endParaRPr>
          </a:p>
        </p:txBody>
      </p:sp>
      <p:sp>
        <p:nvSpPr>
          <p:cNvPr id="29" name="TextBox 3">
            <a:extLst>
              <a:ext uri="{FF2B5EF4-FFF2-40B4-BE49-F238E27FC236}">
                <a16:creationId xmlns:a16="http://schemas.microsoft.com/office/drawing/2014/main" id="{8D894F9C-BB51-BB0B-ADCE-87A27BDD6401}"/>
              </a:ext>
            </a:extLst>
          </p:cNvPr>
          <p:cNvSpPr txBox="1"/>
          <p:nvPr/>
        </p:nvSpPr>
        <p:spPr>
          <a:xfrm>
            <a:off x="261103" y="5161742"/>
            <a:ext cx="2951164" cy="1200329"/>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latin typeface="Century Gothic"/>
              </a:rPr>
              <a:t>b)Write a short narrative about a game that goes wrong.    </a:t>
            </a:r>
          </a:p>
          <a:p>
            <a:r>
              <a:rPr lang="en-GB" b="1" dirty="0">
                <a:latin typeface="Century Gothic"/>
              </a:rPr>
              <a:t> (40 marks) </a:t>
            </a:r>
            <a:endParaRPr lang="en-GB" b="1" dirty="0">
              <a:latin typeface="Century Gothic" panose="020B0502020202020204" pitchFamily="34" charset="0"/>
            </a:endParaRPr>
          </a:p>
        </p:txBody>
      </p:sp>
      <p:pic>
        <p:nvPicPr>
          <p:cNvPr id="34" name="Picture 33">
            <a:extLst>
              <a:ext uri="{FF2B5EF4-FFF2-40B4-BE49-F238E27FC236}">
                <a16:creationId xmlns:a16="http://schemas.microsoft.com/office/drawing/2014/main" id="{80E3AFC0-7E38-FCBD-F082-5BD7F18AE2C6}"/>
              </a:ext>
            </a:extLst>
          </p:cNvPr>
          <p:cNvPicPr>
            <a:picLocks noChangeAspect="1"/>
          </p:cNvPicPr>
          <p:nvPr/>
        </p:nvPicPr>
        <p:blipFill>
          <a:blip r:embed="rId4"/>
          <a:stretch>
            <a:fillRect/>
          </a:stretch>
        </p:blipFill>
        <p:spPr>
          <a:xfrm>
            <a:off x="9248054" y="138598"/>
            <a:ext cx="2792844" cy="1572131"/>
          </a:xfrm>
          <a:prstGeom prst="rect">
            <a:avLst/>
          </a:prstGeom>
        </p:spPr>
      </p:pic>
      <p:pic>
        <p:nvPicPr>
          <p:cNvPr id="37" name="Picture 36">
            <a:extLst>
              <a:ext uri="{FF2B5EF4-FFF2-40B4-BE49-F238E27FC236}">
                <a16:creationId xmlns:a16="http://schemas.microsoft.com/office/drawing/2014/main" id="{52A63C6D-E248-9BF2-73C4-5871BBE04C8E}"/>
              </a:ext>
            </a:extLst>
          </p:cNvPr>
          <p:cNvPicPr>
            <a:picLocks noChangeAspect="1"/>
          </p:cNvPicPr>
          <p:nvPr/>
        </p:nvPicPr>
        <p:blipFill>
          <a:blip r:embed="rId5"/>
          <a:stretch>
            <a:fillRect/>
          </a:stretch>
        </p:blipFill>
        <p:spPr>
          <a:xfrm>
            <a:off x="8504693" y="1465537"/>
            <a:ext cx="3019737" cy="1693635"/>
          </a:xfrm>
          <a:prstGeom prst="rect">
            <a:avLst/>
          </a:prstGeom>
        </p:spPr>
      </p:pic>
      <p:pic>
        <p:nvPicPr>
          <p:cNvPr id="39" name="Picture 38">
            <a:extLst>
              <a:ext uri="{FF2B5EF4-FFF2-40B4-BE49-F238E27FC236}">
                <a16:creationId xmlns:a16="http://schemas.microsoft.com/office/drawing/2014/main" id="{2535E525-D2E6-81C4-C308-6DDC56C40095}"/>
              </a:ext>
            </a:extLst>
          </p:cNvPr>
          <p:cNvPicPr>
            <a:picLocks noChangeAspect="1"/>
          </p:cNvPicPr>
          <p:nvPr/>
        </p:nvPicPr>
        <p:blipFill>
          <a:blip r:embed="rId6"/>
          <a:stretch>
            <a:fillRect/>
          </a:stretch>
        </p:blipFill>
        <p:spPr>
          <a:xfrm>
            <a:off x="8903592" y="2961563"/>
            <a:ext cx="3061164" cy="1713338"/>
          </a:xfrm>
          <a:prstGeom prst="rect">
            <a:avLst/>
          </a:prstGeom>
        </p:spPr>
      </p:pic>
      <p:pic>
        <p:nvPicPr>
          <p:cNvPr id="41" name="Picture 40">
            <a:extLst>
              <a:ext uri="{FF2B5EF4-FFF2-40B4-BE49-F238E27FC236}">
                <a16:creationId xmlns:a16="http://schemas.microsoft.com/office/drawing/2014/main" id="{8687ABB4-C320-C7CB-1768-6345C4974ED7}"/>
              </a:ext>
            </a:extLst>
          </p:cNvPr>
          <p:cNvPicPr>
            <a:picLocks noChangeAspect="1"/>
          </p:cNvPicPr>
          <p:nvPr/>
        </p:nvPicPr>
        <p:blipFill>
          <a:blip r:embed="rId7"/>
          <a:stretch>
            <a:fillRect/>
          </a:stretch>
        </p:blipFill>
        <p:spPr>
          <a:xfrm>
            <a:off x="7067779" y="4428854"/>
            <a:ext cx="3216290" cy="1810494"/>
          </a:xfrm>
          <a:prstGeom prst="rect">
            <a:avLst/>
          </a:prstGeom>
        </p:spPr>
      </p:pic>
      <p:pic>
        <p:nvPicPr>
          <p:cNvPr id="43" name="Picture 42">
            <a:extLst>
              <a:ext uri="{FF2B5EF4-FFF2-40B4-BE49-F238E27FC236}">
                <a16:creationId xmlns:a16="http://schemas.microsoft.com/office/drawing/2014/main" id="{A99574AD-634A-FB60-9D78-85437D6A4230}"/>
              </a:ext>
            </a:extLst>
          </p:cNvPr>
          <p:cNvPicPr>
            <a:picLocks noChangeAspect="1"/>
          </p:cNvPicPr>
          <p:nvPr/>
        </p:nvPicPr>
        <p:blipFill>
          <a:blip r:embed="rId8"/>
          <a:stretch>
            <a:fillRect/>
          </a:stretch>
        </p:blipFill>
        <p:spPr>
          <a:xfrm>
            <a:off x="4307904" y="5037902"/>
            <a:ext cx="3072431" cy="1729514"/>
          </a:xfrm>
          <a:prstGeom prst="rect">
            <a:avLst/>
          </a:prstGeom>
        </p:spPr>
      </p:pic>
      <p:sp>
        <p:nvSpPr>
          <p:cNvPr id="44" name="TextBox 43">
            <a:extLst>
              <a:ext uri="{FF2B5EF4-FFF2-40B4-BE49-F238E27FC236}">
                <a16:creationId xmlns:a16="http://schemas.microsoft.com/office/drawing/2014/main" id="{CDB6AC6E-8652-3949-61BB-4488631B8DE2}"/>
              </a:ext>
            </a:extLst>
          </p:cNvPr>
          <p:cNvSpPr txBox="1"/>
          <p:nvPr/>
        </p:nvSpPr>
        <p:spPr>
          <a:xfrm>
            <a:off x="10307193" y="5161742"/>
            <a:ext cx="1907931" cy="646331"/>
          </a:xfrm>
          <a:prstGeom prst="rect">
            <a:avLst/>
          </a:prstGeom>
          <a:noFill/>
        </p:spPr>
        <p:txBody>
          <a:bodyPr wrap="square" rtlCol="0">
            <a:spAutoFit/>
          </a:bodyPr>
          <a:lstStyle/>
          <a:p>
            <a:r>
              <a:rPr lang="en-GB" b="1" dirty="0">
                <a:solidFill>
                  <a:srgbClr val="FF0000"/>
                </a:solidFill>
              </a:rPr>
              <a:t>AO5: </a:t>
            </a:r>
            <a:r>
              <a:rPr lang="en-GB" dirty="0">
                <a:solidFill>
                  <a:srgbClr val="FF0000"/>
                </a:solidFill>
              </a:rPr>
              <a:t>content (24)</a:t>
            </a:r>
          </a:p>
          <a:p>
            <a:r>
              <a:rPr lang="en-GB" b="1" dirty="0">
                <a:solidFill>
                  <a:srgbClr val="FF0000"/>
                </a:solidFill>
              </a:rPr>
              <a:t>AO6: </a:t>
            </a:r>
            <a:r>
              <a:rPr lang="en-GB" dirty="0" err="1">
                <a:solidFill>
                  <a:srgbClr val="FF0000"/>
                </a:solidFill>
              </a:rPr>
              <a:t>SPaG</a:t>
            </a:r>
            <a:r>
              <a:rPr lang="en-GB" dirty="0">
                <a:solidFill>
                  <a:srgbClr val="FF0000"/>
                </a:solidFill>
              </a:rPr>
              <a:t> (16)</a:t>
            </a:r>
          </a:p>
        </p:txBody>
      </p:sp>
    </p:spTree>
    <p:extLst>
      <p:ext uri="{BB962C8B-B14F-4D97-AF65-F5344CB8AC3E}">
        <p14:creationId xmlns:p14="http://schemas.microsoft.com/office/powerpoint/2010/main" val="3965048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fill="hold"/>
                                        <p:tgtEl>
                                          <p:spTgt spid="37"/>
                                        </p:tgtEl>
                                        <p:attrNameLst>
                                          <p:attrName>ppt_x</p:attrName>
                                        </p:attrNameLst>
                                      </p:cBhvr>
                                      <p:tavLst>
                                        <p:tav tm="0">
                                          <p:val>
                                            <p:strVal val="#ppt_x"/>
                                          </p:val>
                                        </p:tav>
                                        <p:tav tm="100000">
                                          <p:val>
                                            <p:strVal val="#ppt_x"/>
                                          </p:val>
                                        </p:tav>
                                      </p:tavLst>
                                    </p:anim>
                                    <p:anim calcmode="lin" valueType="num">
                                      <p:cBhvr additive="base">
                                        <p:cTn id="14"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ppt_x"/>
                                          </p:val>
                                        </p:tav>
                                        <p:tav tm="100000">
                                          <p:val>
                                            <p:strVal val="#ppt_x"/>
                                          </p:val>
                                        </p:tav>
                                      </p:tavLst>
                                    </p:anim>
                                    <p:anim calcmode="lin" valueType="num">
                                      <p:cBhvr additive="base">
                                        <p:cTn id="20"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fill="hold"/>
                                        <p:tgtEl>
                                          <p:spTgt spid="41"/>
                                        </p:tgtEl>
                                        <p:attrNameLst>
                                          <p:attrName>ppt_x</p:attrName>
                                        </p:attrNameLst>
                                      </p:cBhvr>
                                      <p:tavLst>
                                        <p:tav tm="0">
                                          <p:val>
                                            <p:strVal val="#ppt_x"/>
                                          </p:val>
                                        </p:tav>
                                        <p:tav tm="100000">
                                          <p:val>
                                            <p:strVal val="#ppt_x"/>
                                          </p:val>
                                        </p:tav>
                                      </p:tavLst>
                                    </p:anim>
                                    <p:anim calcmode="lin" valueType="num">
                                      <p:cBhvr additive="base">
                                        <p:cTn id="26"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500" fill="hold"/>
                                        <p:tgtEl>
                                          <p:spTgt spid="43"/>
                                        </p:tgtEl>
                                        <p:attrNameLst>
                                          <p:attrName>ppt_x</p:attrName>
                                        </p:attrNameLst>
                                      </p:cBhvr>
                                      <p:tavLst>
                                        <p:tav tm="0">
                                          <p:val>
                                            <p:strVal val="#ppt_x"/>
                                          </p:val>
                                        </p:tav>
                                        <p:tav tm="100000">
                                          <p:val>
                                            <p:strVal val="#ppt_x"/>
                                          </p:val>
                                        </p:tav>
                                      </p:tavLst>
                                    </p:anim>
                                    <p:anim calcmode="lin" valueType="num">
                                      <p:cBhvr additive="base">
                                        <p:cTn id="32"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7F5D763-6F61-FD86-7B7A-B07FEF8F216F}"/>
              </a:ext>
            </a:extLst>
          </p:cNvPr>
          <p:cNvPicPr>
            <a:picLocks noChangeAspect="1"/>
          </p:cNvPicPr>
          <p:nvPr/>
        </p:nvPicPr>
        <p:blipFill>
          <a:blip r:embed="rId2"/>
          <a:stretch>
            <a:fillRect/>
          </a:stretch>
        </p:blipFill>
        <p:spPr>
          <a:xfrm rot="2832658">
            <a:off x="3025900" y="1386882"/>
            <a:ext cx="710890" cy="710890"/>
          </a:xfrm>
          <a:prstGeom prst="rect">
            <a:avLst/>
          </a:prstGeom>
        </p:spPr>
      </p:pic>
      <p:sp>
        <p:nvSpPr>
          <p:cNvPr id="5" name="TextBox 2">
            <a:extLst>
              <a:ext uri="{FF2B5EF4-FFF2-40B4-BE49-F238E27FC236}">
                <a16:creationId xmlns:a16="http://schemas.microsoft.com/office/drawing/2014/main" id="{8BCE43EA-A31C-3685-B0EA-673BE131490D}"/>
              </a:ext>
            </a:extLst>
          </p:cNvPr>
          <p:cNvSpPr txBox="1"/>
          <p:nvPr/>
        </p:nvSpPr>
        <p:spPr>
          <a:xfrm>
            <a:off x="342192" y="1451404"/>
            <a:ext cx="3398026" cy="932401"/>
          </a:xfrm>
          <a:prstGeom prst="rect">
            <a:avLst/>
          </a:prstGeom>
          <a:noFill/>
          <a:ln>
            <a:solidFill>
              <a:schemeClr val="tx1"/>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Hook</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p:txBody>
      </p:sp>
      <p:sp>
        <p:nvSpPr>
          <p:cNvPr id="6" name="TextBox 3">
            <a:extLst>
              <a:ext uri="{FF2B5EF4-FFF2-40B4-BE49-F238E27FC236}">
                <a16:creationId xmlns:a16="http://schemas.microsoft.com/office/drawing/2014/main" id="{20A8B6EA-891D-BF19-139B-1F59AA336D9A}"/>
              </a:ext>
            </a:extLst>
          </p:cNvPr>
          <p:cNvSpPr txBox="1"/>
          <p:nvPr/>
        </p:nvSpPr>
        <p:spPr>
          <a:xfrm>
            <a:off x="342192" y="2374734"/>
            <a:ext cx="3398026" cy="932401"/>
          </a:xfrm>
          <a:prstGeom prst="rect">
            <a:avLst/>
          </a:prstGeom>
          <a:noFill/>
          <a:ln>
            <a:solidFill>
              <a:schemeClr val="tx1"/>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Point 1</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p:txBody>
      </p:sp>
      <p:sp>
        <p:nvSpPr>
          <p:cNvPr id="7" name="TextBox 4">
            <a:extLst>
              <a:ext uri="{FF2B5EF4-FFF2-40B4-BE49-F238E27FC236}">
                <a16:creationId xmlns:a16="http://schemas.microsoft.com/office/drawing/2014/main" id="{D1D7A3C3-9F64-3EEC-6D27-9B6AF0E009A7}"/>
              </a:ext>
            </a:extLst>
          </p:cNvPr>
          <p:cNvSpPr txBox="1"/>
          <p:nvPr/>
        </p:nvSpPr>
        <p:spPr>
          <a:xfrm>
            <a:off x="342188" y="3298064"/>
            <a:ext cx="3398026" cy="932401"/>
          </a:xfrm>
          <a:prstGeom prst="rect">
            <a:avLst/>
          </a:prstGeom>
          <a:noFill/>
          <a:ln>
            <a:solidFill>
              <a:schemeClr val="tx1"/>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Point 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p:txBody>
      </p:sp>
      <p:sp>
        <p:nvSpPr>
          <p:cNvPr id="8" name="TextBox 5">
            <a:extLst>
              <a:ext uri="{FF2B5EF4-FFF2-40B4-BE49-F238E27FC236}">
                <a16:creationId xmlns:a16="http://schemas.microsoft.com/office/drawing/2014/main" id="{95BD7E59-A054-C27E-7338-D0F31CC938A6}"/>
              </a:ext>
            </a:extLst>
          </p:cNvPr>
          <p:cNvSpPr txBox="1"/>
          <p:nvPr/>
        </p:nvSpPr>
        <p:spPr>
          <a:xfrm>
            <a:off x="342192" y="4221394"/>
            <a:ext cx="3398026" cy="1209400"/>
          </a:xfrm>
          <a:prstGeom prst="rect">
            <a:avLst/>
          </a:prstGeom>
          <a:noFill/>
          <a:ln>
            <a:solidFill>
              <a:schemeClr val="tx1"/>
            </a:solidFill>
          </a:ln>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entury Gothic"/>
              </a:rPr>
              <a:t>Point 3</a:t>
            </a:r>
            <a:r>
              <a:rPr lang="en-GB" b="1">
                <a:solidFill>
                  <a:prstClr val="black"/>
                </a:solidFill>
                <a:latin typeface="Century Gothic"/>
              </a:rPr>
              <a:t>/</a:t>
            </a:r>
            <a:endPar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a:defRPr/>
            </a:pPr>
            <a:r>
              <a:rPr lang="en-GB" b="1">
                <a:solidFill>
                  <a:prstClr val="black"/>
                </a:solidFill>
                <a:latin typeface="Century Gothic"/>
              </a:rPr>
              <a:t>Counter argument</a:t>
            </a:r>
            <a:endParaRPr lang="en-GB" sz="1800" b="1" i="0" u="none" strike="noStrike" kern="1200" cap="none" spc="0" normalizeH="0" baseline="0" noProof="0">
              <a:ln>
                <a:noFill/>
              </a:ln>
              <a:solidFill>
                <a:prstClr val="black"/>
              </a:solidFill>
              <a:effectLst/>
              <a:uLnTx/>
              <a:uFillTx/>
              <a:latin typeface="Century Gothic"/>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a:defRPr/>
            </a:pPr>
            <a:endParaRPr lang="en-GB" b="1">
              <a:solidFill>
                <a:prstClr val="black"/>
              </a:solidFill>
              <a:latin typeface="Century Gothic" panose="020B0502020202020204" pitchFamily="34" charset="0"/>
            </a:endParaRPr>
          </a:p>
        </p:txBody>
      </p:sp>
      <p:sp>
        <p:nvSpPr>
          <p:cNvPr id="9" name="TextBox 6">
            <a:extLst>
              <a:ext uri="{FF2B5EF4-FFF2-40B4-BE49-F238E27FC236}">
                <a16:creationId xmlns:a16="http://schemas.microsoft.com/office/drawing/2014/main" id="{FDAB8E0A-2222-DDFB-5106-F04D680A459B}"/>
              </a:ext>
            </a:extLst>
          </p:cNvPr>
          <p:cNvSpPr txBox="1"/>
          <p:nvPr/>
        </p:nvSpPr>
        <p:spPr>
          <a:xfrm>
            <a:off x="342192" y="5144724"/>
            <a:ext cx="3398026" cy="932401"/>
          </a:xfrm>
          <a:prstGeom prst="rect">
            <a:avLst/>
          </a:prstGeom>
          <a:noFill/>
          <a:ln>
            <a:solidFill>
              <a:schemeClr val="tx1"/>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Ending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p:txBody>
      </p:sp>
      <p:pic>
        <p:nvPicPr>
          <p:cNvPr id="10" name="Picture 9">
            <a:extLst>
              <a:ext uri="{FF2B5EF4-FFF2-40B4-BE49-F238E27FC236}">
                <a16:creationId xmlns:a16="http://schemas.microsoft.com/office/drawing/2014/main" id="{EDD31726-892A-1146-F729-81D0B092F47C}"/>
              </a:ext>
            </a:extLst>
          </p:cNvPr>
          <p:cNvPicPr>
            <a:picLocks noChangeAspect="1"/>
          </p:cNvPicPr>
          <p:nvPr/>
        </p:nvPicPr>
        <p:blipFill>
          <a:blip r:embed="rId3"/>
          <a:stretch>
            <a:fillRect/>
          </a:stretch>
        </p:blipFill>
        <p:spPr>
          <a:xfrm rot="16200000">
            <a:off x="935350" y="3089954"/>
            <a:ext cx="765368" cy="280355"/>
          </a:xfrm>
          <a:prstGeom prst="rect">
            <a:avLst/>
          </a:prstGeom>
        </p:spPr>
      </p:pic>
      <p:pic>
        <p:nvPicPr>
          <p:cNvPr id="11" name="Picture 10">
            <a:extLst>
              <a:ext uri="{FF2B5EF4-FFF2-40B4-BE49-F238E27FC236}">
                <a16:creationId xmlns:a16="http://schemas.microsoft.com/office/drawing/2014/main" id="{ABAE0859-74A2-3743-3014-910733C958F9}"/>
              </a:ext>
            </a:extLst>
          </p:cNvPr>
          <p:cNvPicPr>
            <a:picLocks noChangeAspect="1"/>
          </p:cNvPicPr>
          <p:nvPr/>
        </p:nvPicPr>
        <p:blipFill>
          <a:blip r:embed="rId3"/>
          <a:stretch>
            <a:fillRect/>
          </a:stretch>
        </p:blipFill>
        <p:spPr>
          <a:xfrm rot="16200000">
            <a:off x="2931064" y="5181521"/>
            <a:ext cx="765368" cy="280355"/>
          </a:xfrm>
          <a:prstGeom prst="rect">
            <a:avLst/>
          </a:prstGeom>
        </p:spPr>
      </p:pic>
      <p:pic>
        <p:nvPicPr>
          <p:cNvPr id="12" name="Picture 11">
            <a:extLst>
              <a:ext uri="{FF2B5EF4-FFF2-40B4-BE49-F238E27FC236}">
                <a16:creationId xmlns:a16="http://schemas.microsoft.com/office/drawing/2014/main" id="{88882F45-77E5-5CCF-B565-0D837A60E25D}"/>
              </a:ext>
            </a:extLst>
          </p:cNvPr>
          <p:cNvPicPr>
            <a:picLocks noChangeAspect="1"/>
          </p:cNvPicPr>
          <p:nvPr/>
        </p:nvPicPr>
        <p:blipFill>
          <a:blip r:embed="rId3"/>
          <a:stretch>
            <a:fillRect/>
          </a:stretch>
        </p:blipFill>
        <p:spPr>
          <a:xfrm rot="5400000">
            <a:off x="1258938" y="4052047"/>
            <a:ext cx="765368" cy="280355"/>
          </a:xfrm>
          <a:prstGeom prst="rect">
            <a:avLst/>
          </a:prstGeom>
        </p:spPr>
      </p:pic>
      <p:pic>
        <p:nvPicPr>
          <p:cNvPr id="13" name="Picture 12">
            <a:extLst>
              <a:ext uri="{FF2B5EF4-FFF2-40B4-BE49-F238E27FC236}">
                <a16:creationId xmlns:a16="http://schemas.microsoft.com/office/drawing/2014/main" id="{9D4D1885-29BC-01EF-D20A-9D381B216282}"/>
              </a:ext>
            </a:extLst>
          </p:cNvPr>
          <p:cNvPicPr>
            <a:picLocks noChangeAspect="1"/>
          </p:cNvPicPr>
          <p:nvPr/>
        </p:nvPicPr>
        <p:blipFill>
          <a:blip r:embed="rId3"/>
          <a:stretch>
            <a:fillRect/>
          </a:stretch>
        </p:blipFill>
        <p:spPr>
          <a:xfrm rot="5400000">
            <a:off x="3137033" y="3203693"/>
            <a:ext cx="765368" cy="280355"/>
          </a:xfrm>
          <a:prstGeom prst="rect">
            <a:avLst/>
          </a:prstGeom>
        </p:spPr>
      </p:pic>
      <p:sp>
        <p:nvSpPr>
          <p:cNvPr id="17" name="TextBox 16">
            <a:extLst>
              <a:ext uri="{FF2B5EF4-FFF2-40B4-BE49-F238E27FC236}">
                <a16:creationId xmlns:a16="http://schemas.microsoft.com/office/drawing/2014/main" id="{50D532AF-09ED-B59B-C339-1EA3E77DAA28}"/>
              </a:ext>
            </a:extLst>
          </p:cNvPr>
          <p:cNvSpPr txBox="1"/>
          <p:nvPr/>
        </p:nvSpPr>
        <p:spPr>
          <a:xfrm>
            <a:off x="7864362" y="311665"/>
            <a:ext cx="4118172" cy="677108"/>
          </a:xfrm>
          <a:prstGeom prst="rect">
            <a:avLst/>
          </a:prstGeom>
          <a:noFill/>
        </p:spPr>
        <p:txBody>
          <a:bodyPr wrap="square" lIns="91440" tIns="45720" rIns="91440" bIns="45720" rtlCol="0" anchor="t">
            <a:spAutoFit/>
          </a:bodyPr>
          <a:lstStyle/>
          <a:p>
            <a:pPr algn="ctr"/>
            <a:r>
              <a:rPr lang="en-GB" sz="2000" b="1">
                <a:latin typeface="Century Gothic"/>
              </a:rPr>
              <a:t>Language Paper 2: Question 5</a:t>
            </a:r>
          </a:p>
          <a:p>
            <a:pPr algn="ctr"/>
            <a:r>
              <a:rPr lang="en-GB">
                <a:latin typeface="Century Gothic"/>
              </a:rPr>
              <a:t>Writing to argue</a:t>
            </a:r>
          </a:p>
        </p:txBody>
      </p:sp>
      <p:sp>
        <p:nvSpPr>
          <p:cNvPr id="19" name="Rectangle 18">
            <a:extLst>
              <a:ext uri="{FF2B5EF4-FFF2-40B4-BE49-F238E27FC236}">
                <a16:creationId xmlns:a16="http://schemas.microsoft.com/office/drawing/2014/main" id="{20CA8910-A515-0E43-F47B-FC3412CE94D4}"/>
              </a:ext>
            </a:extLst>
          </p:cNvPr>
          <p:cNvSpPr/>
          <p:nvPr/>
        </p:nvSpPr>
        <p:spPr>
          <a:xfrm>
            <a:off x="158304" y="75343"/>
            <a:ext cx="11928402" cy="6666807"/>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766EF97D-9652-35C5-E6C2-7C0610BDAF79}"/>
              </a:ext>
            </a:extLst>
          </p:cNvPr>
          <p:cNvSpPr txBox="1"/>
          <p:nvPr/>
        </p:nvSpPr>
        <p:spPr>
          <a:xfrm rot="20653375">
            <a:off x="11585335" y="6087936"/>
            <a:ext cx="572593" cy="307777"/>
          </a:xfrm>
          <a:prstGeom prst="rect">
            <a:avLst/>
          </a:prstGeom>
          <a:solidFill>
            <a:schemeClr val="accent6">
              <a:lumMod val="40000"/>
              <a:lumOff val="60000"/>
            </a:schemeClr>
          </a:solidFill>
          <a:ln w="38100">
            <a:solidFill>
              <a:srgbClr val="7030A0"/>
            </a:solidFill>
            <a:prstDash val="dashDot"/>
          </a:ln>
        </p:spPr>
        <p:txBody>
          <a:bodyPr wrap="none" rtlCol="0">
            <a:spAutoFit/>
          </a:bodyPr>
          <a:lstStyle/>
          <a:p>
            <a:r>
              <a:rPr lang="en-GB" sz="1400">
                <a:latin typeface="Century Gothic" panose="020B0502020202020204" pitchFamily="34" charset="0"/>
              </a:rPr>
              <a:t>AO5</a:t>
            </a:r>
          </a:p>
        </p:txBody>
      </p:sp>
      <p:sp>
        <p:nvSpPr>
          <p:cNvPr id="23" name="TextBox 22">
            <a:extLst>
              <a:ext uri="{FF2B5EF4-FFF2-40B4-BE49-F238E27FC236}">
                <a16:creationId xmlns:a16="http://schemas.microsoft.com/office/drawing/2014/main" id="{67061316-C3FD-ED36-359C-086B6F985EBB}"/>
              </a:ext>
            </a:extLst>
          </p:cNvPr>
          <p:cNvSpPr txBox="1"/>
          <p:nvPr/>
        </p:nvSpPr>
        <p:spPr>
          <a:xfrm rot="20691199">
            <a:off x="11538289" y="6541586"/>
            <a:ext cx="572593" cy="307777"/>
          </a:xfrm>
          <a:prstGeom prst="rect">
            <a:avLst/>
          </a:prstGeom>
          <a:solidFill>
            <a:schemeClr val="accent1">
              <a:lumMod val="40000"/>
              <a:lumOff val="60000"/>
            </a:schemeClr>
          </a:solidFill>
          <a:ln w="38100">
            <a:solidFill>
              <a:srgbClr val="7030A0"/>
            </a:solidFill>
            <a:prstDash val="dashDot"/>
          </a:ln>
        </p:spPr>
        <p:txBody>
          <a:bodyPr wrap="none" rtlCol="0">
            <a:spAutoFit/>
          </a:bodyPr>
          <a:lstStyle/>
          <a:p>
            <a:r>
              <a:rPr lang="en-GB" sz="1400">
                <a:latin typeface="Century Gothic" panose="020B0502020202020204" pitchFamily="34" charset="0"/>
              </a:rPr>
              <a:t>AO6</a:t>
            </a:r>
          </a:p>
        </p:txBody>
      </p:sp>
      <p:pic>
        <p:nvPicPr>
          <p:cNvPr id="24" name="Picture 23" descr="A screenshot of a chat&#10;&#10;Description automatically generated">
            <a:extLst>
              <a:ext uri="{FF2B5EF4-FFF2-40B4-BE49-F238E27FC236}">
                <a16:creationId xmlns:a16="http://schemas.microsoft.com/office/drawing/2014/main" id="{3F7550D5-2C26-5606-E21A-4C97EE9305C8}"/>
              </a:ext>
            </a:extLst>
          </p:cNvPr>
          <p:cNvPicPr>
            <a:picLocks noChangeAspect="1"/>
          </p:cNvPicPr>
          <p:nvPr/>
        </p:nvPicPr>
        <p:blipFill>
          <a:blip r:embed="rId4"/>
          <a:stretch>
            <a:fillRect/>
          </a:stretch>
        </p:blipFill>
        <p:spPr>
          <a:xfrm>
            <a:off x="3864428" y="1207941"/>
            <a:ext cx="7991929" cy="4795903"/>
          </a:xfrm>
          <a:prstGeom prst="rect">
            <a:avLst/>
          </a:prstGeom>
        </p:spPr>
      </p:pic>
      <p:pic>
        <p:nvPicPr>
          <p:cNvPr id="26" name="Picture 25" descr="A black and white logo&#10;&#10;Description automatically generated">
            <a:extLst>
              <a:ext uri="{FF2B5EF4-FFF2-40B4-BE49-F238E27FC236}">
                <a16:creationId xmlns:a16="http://schemas.microsoft.com/office/drawing/2014/main" id="{FD755784-2146-BDC9-8428-B46967A5C7EE}"/>
              </a:ext>
            </a:extLst>
          </p:cNvPr>
          <p:cNvPicPr>
            <a:picLocks noChangeAspect="1"/>
          </p:cNvPicPr>
          <p:nvPr/>
        </p:nvPicPr>
        <p:blipFill>
          <a:blip r:embed="rId5"/>
          <a:stretch>
            <a:fillRect/>
          </a:stretch>
        </p:blipFill>
        <p:spPr>
          <a:xfrm>
            <a:off x="278719" y="308201"/>
            <a:ext cx="7534275" cy="581025"/>
          </a:xfrm>
          <a:prstGeom prst="rect">
            <a:avLst/>
          </a:prstGeom>
        </p:spPr>
      </p:pic>
      <p:sp>
        <p:nvSpPr>
          <p:cNvPr id="28" name="TextBox 27">
            <a:extLst>
              <a:ext uri="{FF2B5EF4-FFF2-40B4-BE49-F238E27FC236}">
                <a16:creationId xmlns:a16="http://schemas.microsoft.com/office/drawing/2014/main" id="{B2A5E841-3E6F-D3B8-C1DE-BBF671FFA208}"/>
              </a:ext>
            </a:extLst>
          </p:cNvPr>
          <p:cNvSpPr txBox="1"/>
          <p:nvPr/>
        </p:nvSpPr>
        <p:spPr>
          <a:xfrm>
            <a:off x="6764329" y="6185079"/>
            <a:ext cx="4414063" cy="400110"/>
          </a:xfrm>
          <a:prstGeom prst="rect">
            <a:avLst/>
          </a:prstGeom>
          <a:ln w="28575"/>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GB" sz="2000" b="1">
                <a:solidFill>
                  <a:srgbClr val="7030A0"/>
                </a:solidFill>
                <a:latin typeface="Century Gothic"/>
              </a:rPr>
              <a:t>( </a:t>
            </a:r>
            <a:r>
              <a:rPr lang="en-GB" sz="2000" b="1">
                <a:latin typeface="Century Gothic"/>
              </a:rPr>
              <a:t>   </a:t>
            </a:r>
            <a:r>
              <a:rPr lang="en-GB" sz="2000" b="1">
                <a:solidFill>
                  <a:schemeClr val="accent2">
                    <a:lumMod val="75000"/>
                  </a:schemeClr>
                </a:solidFill>
                <a:latin typeface="Century Gothic"/>
              </a:rPr>
              <a:t> …</a:t>
            </a:r>
            <a:r>
              <a:rPr lang="en-GB" sz="2000" b="1">
                <a:latin typeface="Century Gothic"/>
              </a:rPr>
              <a:t>     </a:t>
            </a:r>
            <a:r>
              <a:rPr lang="en-GB" sz="2000" b="1">
                <a:solidFill>
                  <a:srgbClr val="0070C0"/>
                </a:solidFill>
                <a:latin typeface="Century Gothic"/>
              </a:rPr>
              <a:t>-</a:t>
            </a:r>
            <a:r>
              <a:rPr lang="en-GB" sz="2000" b="1">
                <a:latin typeface="Century Gothic"/>
              </a:rPr>
              <a:t>    </a:t>
            </a:r>
            <a:r>
              <a:rPr lang="en-GB" sz="2000" b="1">
                <a:solidFill>
                  <a:srgbClr val="00B050"/>
                </a:solidFill>
                <a:latin typeface="Century Gothic"/>
              </a:rPr>
              <a:t>:  </a:t>
            </a:r>
            <a:r>
              <a:rPr lang="en-GB" sz="2000" b="1">
                <a:latin typeface="Century Gothic"/>
              </a:rPr>
              <a:t>     </a:t>
            </a:r>
            <a:r>
              <a:rPr lang="en-GB" sz="2000" b="1">
                <a:solidFill>
                  <a:srgbClr val="FF0000"/>
                </a:solidFill>
                <a:latin typeface="Century Gothic"/>
              </a:rPr>
              <a:t>! </a:t>
            </a:r>
            <a:r>
              <a:rPr lang="en-GB" sz="2000" b="1">
                <a:latin typeface="Century Gothic"/>
              </a:rPr>
              <a:t>     </a:t>
            </a:r>
            <a:r>
              <a:rPr lang="en-GB" sz="2000" b="1">
                <a:solidFill>
                  <a:schemeClr val="accent4">
                    <a:lumMod val="75000"/>
                  </a:schemeClr>
                </a:solidFill>
                <a:latin typeface="Century Gothic"/>
              </a:rPr>
              <a:t> ?</a:t>
            </a:r>
            <a:r>
              <a:rPr lang="en-GB" sz="2000" b="1">
                <a:latin typeface="Century Gothic"/>
              </a:rPr>
              <a:t>    </a:t>
            </a:r>
            <a:r>
              <a:rPr lang="en-GB" sz="2000" b="1">
                <a:solidFill>
                  <a:srgbClr val="00B0F0"/>
                </a:solidFill>
                <a:latin typeface="Century Gothic"/>
              </a:rPr>
              <a:t> ;</a:t>
            </a:r>
            <a:r>
              <a:rPr lang="en-GB" sz="2000" b="1">
                <a:latin typeface="Century Gothic"/>
              </a:rPr>
              <a:t>     </a:t>
            </a:r>
            <a:r>
              <a:rPr lang="en-GB" sz="2000" b="1">
                <a:solidFill>
                  <a:srgbClr val="E31EDC"/>
                </a:solidFill>
                <a:latin typeface="Century Gothic"/>
              </a:rPr>
              <a:t> )</a:t>
            </a:r>
          </a:p>
        </p:txBody>
      </p:sp>
    </p:spTree>
    <p:extLst>
      <p:ext uri="{BB962C8B-B14F-4D97-AF65-F5344CB8AC3E}">
        <p14:creationId xmlns:p14="http://schemas.microsoft.com/office/powerpoint/2010/main" val="31105210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1338</Words>
  <Application>Microsoft Office PowerPoint</Application>
  <PresentationFormat>Widescreen</PresentationFormat>
  <Paragraphs>133</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 Office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Hall, Jessica</dc:creator>
  <cp:lastModifiedBy>Hall, Jessica</cp:lastModifiedBy>
  <cp:revision>2</cp:revision>
  <dcterms:created xsi:type="dcterms:W3CDTF">2024-12-02T12:13:38Z</dcterms:created>
  <dcterms:modified xsi:type="dcterms:W3CDTF">2024-12-04T15:19:11Z</dcterms:modified>
</cp:coreProperties>
</file>