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9" r:id="rId3"/>
    <p:sldId id="297" r:id="rId4"/>
    <p:sldId id="257" r:id="rId5"/>
    <p:sldId id="269" r:id="rId6"/>
    <p:sldId id="261" r:id="rId7"/>
    <p:sldId id="299" r:id="rId8"/>
    <p:sldId id="290" r:id="rId9"/>
    <p:sldId id="296" r:id="rId10"/>
    <p:sldId id="275" r:id="rId11"/>
    <p:sldId id="287" r:id="rId12"/>
    <p:sldId id="272" r:id="rId13"/>
    <p:sldId id="270" r:id="rId14"/>
    <p:sldId id="298" r:id="rId15"/>
    <p:sldId id="273" r:id="rId16"/>
    <p:sldId id="274" r:id="rId17"/>
    <p:sldId id="286" r:id="rId18"/>
    <p:sldId id="276" r:id="rId19"/>
    <p:sldId id="279" r:id="rId20"/>
    <p:sldId id="277" r:id="rId21"/>
    <p:sldId id="295" r:id="rId22"/>
    <p:sldId id="280" r:id="rId23"/>
    <p:sldId id="28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31" autoAdjust="0"/>
    <p:restoredTop sz="83935" autoAdjust="0"/>
  </p:normalViewPr>
  <p:slideViewPr>
    <p:cSldViewPr snapToGrid="0">
      <p:cViewPr varScale="1">
        <p:scale>
          <a:sx n="92" d="100"/>
          <a:sy n="92" d="100"/>
        </p:scale>
        <p:origin x="123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611C07-A3DA-4402-8908-A0C7627DE3CF}" type="datetimeFigureOut">
              <a:rPr lang="en-GB" smtClean="0"/>
              <a:t>04/12/2024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63D5AA-ABE7-42F3-A914-AD38EA71A2A0}" type="slidenum">
              <a:rPr lang="en-GB" smtClean="0"/>
              <a:t>‹#›</a:t>
            </a:fld>
            <a:endParaRPr lang="en-GB"/>
          </a:p>
        </p:txBody>
      </p:sp>
    </p:spTree>
    <p:extLst>
      <p:ext uri="{BB962C8B-B14F-4D97-AF65-F5344CB8AC3E}">
        <p14:creationId xmlns:p14="http://schemas.microsoft.com/office/powerpoint/2010/main" val="2847796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63D5AA-ABE7-42F3-A914-AD38EA71A2A0}" type="slidenum">
              <a:rPr lang="en-GB" smtClean="0"/>
              <a:t>2</a:t>
            </a:fld>
            <a:endParaRPr lang="en-GB"/>
          </a:p>
        </p:txBody>
      </p:sp>
    </p:spTree>
    <p:extLst>
      <p:ext uri="{BB962C8B-B14F-4D97-AF65-F5344CB8AC3E}">
        <p14:creationId xmlns:p14="http://schemas.microsoft.com/office/powerpoint/2010/main" val="514364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Equation sheets given 2022, 2023, 2024 and plan is to provide up to 2027 as well </a:t>
            </a:r>
          </a:p>
          <a:p>
            <a:endParaRPr lang="en-GB" dirty="0"/>
          </a:p>
        </p:txBody>
      </p:sp>
      <p:sp>
        <p:nvSpPr>
          <p:cNvPr id="4" name="Slide Number Placeholder 3"/>
          <p:cNvSpPr>
            <a:spLocks noGrp="1"/>
          </p:cNvSpPr>
          <p:nvPr>
            <p:ph type="sldNum" sz="quarter" idx="5"/>
          </p:nvPr>
        </p:nvSpPr>
        <p:spPr/>
        <p:txBody>
          <a:bodyPr/>
          <a:lstStyle/>
          <a:p>
            <a:fld id="{7063D5AA-ABE7-42F3-A914-AD38EA71A2A0}" type="slidenum">
              <a:rPr lang="en-GB" smtClean="0"/>
              <a:t>3</a:t>
            </a:fld>
            <a:endParaRPr lang="en-GB"/>
          </a:p>
        </p:txBody>
      </p:sp>
    </p:spTree>
    <p:extLst>
      <p:ext uri="{BB962C8B-B14F-4D97-AF65-F5344CB8AC3E}">
        <p14:creationId xmlns:p14="http://schemas.microsoft.com/office/powerpoint/2010/main" val="38005117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Difference is separate science exam = 1 hour 45 minutes, combined science = 1 hour 15</a:t>
            </a:r>
            <a:r>
              <a:rPr lang="en-GB" baseline="0" dirty="0"/>
              <a:t> minutes </a:t>
            </a:r>
          </a:p>
          <a:p>
            <a:r>
              <a:rPr lang="en-GB" baseline="0" dirty="0"/>
              <a:t>F and H tier all taken at the same time. </a:t>
            </a:r>
          </a:p>
          <a:p>
            <a:endParaRPr lang="en-GB" baseline="0" dirty="0"/>
          </a:p>
          <a:p>
            <a:r>
              <a:rPr lang="en-GB" baseline="0" dirty="0"/>
              <a:t>App = £4.99 for the year, or free for the </a:t>
            </a:r>
            <a:r>
              <a:rPr lang="en-GB" baseline="0" dirty="0" err="1"/>
              <a:t>Lite</a:t>
            </a:r>
            <a:r>
              <a:rPr lang="en-GB" baseline="0" dirty="0"/>
              <a:t> version, don’t really need the paid for version (add free, sync with other devices, alerts) really simple, can add icons and different colours. </a:t>
            </a:r>
          </a:p>
          <a:p>
            <a:r>
              <a:rPr lang="en-GB" baseline="0" dirty="0"/>
              <a:t>Add dates to your regular calendar too and phone calendars can give you alerts nearer the time too. </a:t>
            </a:r>
          </a:p>
          <a:p>
            <a:endParaRPr lang="en-GB" baseline="0" dirty="0"/>
          </a:p>
          <a:p>
            <a:r>
              <a:rPr lang="en-GB" baseline="0" dirty="0"/>
              <a:t>Mocks second and third week back after Christmas </a:t>
            </a:r>
            <a:endParaRPr lang="en-GB" dirty="0"/>
          </a:p>
        </p:txBody>
      </p:sp>
      <p:sp>
        <p:nvSpPr>
          <p:cNvPr id="4" name="Slide Number Placeholder 3"/>
          <p:cNvSpPr>
            <a:spLocks noGrp="1"/>
          </p:cNvSpPr>
          <p:nvPr>
            <p:ph type="sldNum" sz="quarter" idx="10"/>
          </p:nvPr>
        </p:nvSpPr>
        <p:spPr/>
        <p:txBody>
          <a:bodyPr/>
          <a:lstStyle/>
          <a:p>
            <a:fld id="{7063D5AA-ABE7-42F3-A914-AD38EA71A2A0}" type="slidenum">
              <a:rPr lang="en-GB" smtClean="0"/>
              <a:t>4</a:t>
            </a:fld>
            <a:endParaRPr lang="en-GB"/>
          </a:p>
        </p:txBody>
      </p:sp>
    </p:spTree>
    <p:extLst>
      <p:ext uri="{BB962C8B-B14F-4D97-AF65-F5344CB8AC3E}">
        <p14:creationId xmlns:p14="http://schemas.microsoft.com/office/powerpoint/2010/main" val="15245987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63D5AA-ABE7-42F3-A914-AD38EA71A2A0}" type="slidenum">
              <a:rPr lang="en-GB" smtClean="0"/>
              <a:t>6</a:t>
            </a:fld>
            <a:endParaRPr lang="en-GB"/>
          </a:p>
        </p:txBody>
      </p:sp>
    </p:spTree>
    <p:extLst>
      <p:ext uri="{BB962C8B-B14F-4D97-AF65-F5344CB8AC3E}">
        <p14:creationId xmlns:p14="http://schemas.microsoft.com/office/powerpoint/2010/main" val="2852362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063D5AA-ABE7-42F3-A914-AD38EA71A2A0}" type="slidenum">
              <a:rPr lang="en-GB" smtClean="0"/>
              <a:t>13</a:t>
            </a:fld>
            <a:endParaRPr lang="en-GB"/>
          </a:p>
        </p:txBody>
      </p:sp>
    </p:spTree>
    <p:extLst>
      <p:ext uri="{BB962C8B-B14F-4D97-AF65-F5344CB8AC3E}">
        <p14:creationId xmlns:p14="http://schemas.microsoft.com/office/powerpoint/2010/main" val="993467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Trilogy </a:t>
            </a:r>
          </a:p>
          <a:p>
            <a:r>
              <a:rPr lang="en-GB" dirty="0"/>
              <a:t>Grade 4-4 is the lowest targeted grade on the Higher tier. However, there is a small safety net for students who narrowly fail to achieve grade 4-4. The number of marks between the grade 5-4 and grade 4-4 boundaries is divided by 2 and subtracted from the grade 4-4 boundary. Students whose mark is on or above this threshold but below the grade 4-4 boundary are awarded grade 4-3. Higher tier students whose mark is below this threshold are ungraded (U). </a:t>
            </a:r>
          </a:p>
          <a:p>
            <a:endParaRPr lang="en-GB" dirty="0"/>
          </a:p>
          <a:p>
            <a:r>
              <a:rPr lang="en-GB" dirty="0"/>
              <a:t>Separate Science </a:t>
            </a:r>
          </a:p>
          <a:p>
            <a:r>
              <a:rPr lang="en-GB" dirty="0"/>
              <a:t>Grade 4 is the lowest targeted grade on the Higher tier. However, there is a small safety net for students who narrowly fail to achieve grade 4. The number of marks between the grade 5 and grade 4 boundaries is divided by 2 and subtracted from the grade 4 boundary. Students whose mark is on or above this threshold but below the grade 4 boundary are awarded grade 3. Higher tier students whose mark is below this threshold are ungraded (U). </a:t>
            </a:r>
          </a:p>
          <a:p>
            <a:endParaRPr lang="en-GB" dirty="0"/>
          </a:p>
        </p:txBody>
      </p:sp>
      <p:sp>
        <p:nvSpPr>
          <p:cNvPr id="4" name="Slide Number Placeholder 3"/>
          <p:cNvSpPr>
            <a:spLocks noGrp="1"/>
          </p:cNvSpPr>
          <p:nvPr>
            <p:ph type="sldNum" sz="quarter" idx="5"/>
          </p:nvPr>
        </p:nvSpPr>
        <p:spPr/>
        <p:txBody>
          <a:bodyPr/>
          <a:lstStyle/>
          <a:p>
            <a:fld id="{7063D5AA-ABE7-42F3-A914-AD38EA71A2A0}" type="slidenum">
              <a:rPr lang="en-GB" smtClean="0"/>
              <a:t>14</a:t>
            </a:fld>
            <a:endParaRPr lang="en-GB"/>
          </a:p>
        </p:txBody>
      </p:sp>
    </p:spTree>
    <p:extLst>
      <p:ext uri="{BB962C8B-B14F-4D97-AF65-F5344CB8AC3E}">
        <p14:creationId xmlns:p14="http://schemas.microsoft.com/office/powerpoint/2010/main" val="2281415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A734C2-9E9A-4E13-BBD2-9189624BEA38}" type="datetimeFigureOut">
              <a:rPr lang="en-GB" smtClean="0"/>
              <a:t>04/12/2024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5FDE8D-086E-48A6-9908-194A239819B8}" type="slidenum">
              <a:rPr lang="en-GB" smtClean="0"/>
              <a:t>‹#›</a:t>
            </a:fld>
            <a:endParaRPr lang="en-GB"/>
          </a:p>
        </p:txBody>
      </p:sp>
    </p:spTree>
    <p:extLst>
      <p:ext uri="{BB962C8B-B14F-4D97-AF65-F5344CB8AC3E}">
        <p14:creationId xmlns:p14="http://schemas.microsoft.com/office/powerpoint/2010/main" val="1848919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A734C2-9E9A-4E13-BBD2-9189624BEA38}" type="datetimeFigureOut">
              <a:rPr lang="en-GB" smtClean="0"/>
              <a:t>04/12/2024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5FDE8D-086E-48A6-9908-194A239819B8}" type="slidenum">
              <a:rPr lang="en-GB" smtClean="0"/>
              <a:t>‹#›</a:t>
            </a:fld>
            <a:endParaRPr lang="en-GB"/>
          </a:p>
        </p:txBody>
      </p:sp>
    </p:spTree>
    <p:extLst>
      <p:ext uri="{BB962C8B-B14F-4D97-AF65-F5344CB8AC3E}">
        <p14:creationId xmlns:p14="http://schemas.microsoft.com/office/powerpoint/2010/main" val="3998070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A734C2-9E9A-4E13-BBD2-9189624BEA38}" type="datetimeFigureOut">
              <a:rPr lang="en-GB" smtClean="0"/>
              <a:t>04/12/2024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5FDE8D-086E-48A6-9908-194A239819B8}" type="slidenum">
              <a:rPr lang="en-GB" smtClean="0"/>
              <a:t>‹#›</a:t>
            </a:fld>
            <a:endParaRPr lang="en-GB"/>
          </a:p>
        </p:txBody>
      </p:sp>
    </p:spTree>
    <p:extLst>
      <p:ext uri="{BB962C8B-B14F-4D97-AF65-F5344CB8AC3E}">
        <p14:creationId xmlns:p14="http://schemas.microsoft.com/office/powerpoint/2010/main" val="955683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A734C2-9E9A-4E13-BBD2-9189624BEA38}" type="datetimeFigureOut">
              <a:rPr lang="en-GB" smtClean="0"/>
              <a:t>04/12/2024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5FDE8D-086E-48A6-9908-194A239819B8}" type="slidenum">
              <a:rPr lang="en-GB" smtClean="0"/>
              <a:t>‹#›</a:t>
            </a:fld>
            <a:endParaRPr lang="en-GB"/>
          </a:p>
        </p:txBody>
      </p:sp>
    </p:spTree>
    <p:extLst>
      <p:ext uri="{BB962C8B-B14F-4D97-AF65-F5344CB8AC3E}">
        <p14:creationId xmlns:p14="http://schemas.microsoft.com/office/powerpoint/2010/main" val="2984193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A734C2-9E9A-4E13-BBD2-9189624BEA38}" type="datetimeFigureOut">
              <a:rPr lang="en-GB" smtClean="0"/>
              <a:t>04/12/2024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5FDE8D-086E-48A6-9908-194A239819B8}" type="slidenum">
              <a:rPr lang="en-GB" smtClean="0"/>
              <a:t>‹#›</a:t>
            </a:fld>
            <a:endParaRPr lang="en-GB"/>
          </a:p>
        </p:txBody>
      </p:sp>
    </p:spTree>
    <p:extLst>
      <p:ext uri="{BB962C8B-B14F-4D97-AF65-F5344CB8AC3E}">
        <p14:creationId xmlns:p14="http://schemas.microsoft.com/office/powerpoint/2010/main" val="825849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A734C2-9E9A-4E13-BBD2-9189624BEA38}" type="datetimeFigureOut">
              <a:rPr lang="en-GB" smtClean="0"/>
              <a:t>04/12/2024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C5FDE8D-086E-48A6-9908-194A239819B8}" type="slidenum">
              <a:rPr lang="en-GB" smtClean="0"/>
              <a:t>‹#›</a:t>
            </a:fld>
            <a:endParaRPr lang="en-GB"/>
          </a:p>
        </p:txBody>
      </p:sp>
    </p:spTree>
    <p:extLst>
      <p:ext uri="{BB962C8B-B14F-4D97-AF65-F5344CB8AC3E}">
        <p14:creationId xmlns:p14="http://schemas.microsoft.com/office/powerpoint/2010/main" val="2567929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A734C2-9E9A-4E13-BBD2-9189624BEA38}" type="datetimeFigureOut">
              <a:rPr lang="en-GB" smtClean="0"/>
              <a:t>04/12/2024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C5FDE8D-086E-48A6-9908-194A239819B8}" type="slidenum">
              <a:rPr lang="en-GB" smtClean="0"/>
              <a:t>‹#›</a:t>
            </a:fld>
            <a:endParaRPr lang="en-GB"/>
          </a:p>
        </p:txBody>
      </p:sp>
    </p:spTree>
    <p:extLst>
      <p:ext uri="{BB962C8B-B14F-4D97-AF65-F5344CB8AC3E}">
        <p14:creationId xmlns:p14="http://schemas.microsoft.com/office/powerpoint/2010/main" val="3740631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9A734C2-9E9A-4E13-BBD2-9189624BEA38}" type="datetimeFigureOut">
              <a:rPr lang="en-GB" smtClean="0"/>
              <a:t>04/12/2024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5FDE8D-086E-48A6-9908-194A239819B8}" type="slidenum">
              <a:rPr lang="en-GB" smtClean="0"/>
              <a:t>‹#›</a:t>
            </a:fld>
            <a:endParaRPr lang="en-GB"/>
          </a:p>
        </p:txBody>
      </p:sp>
    </p:spTree>
    <p:extLst>
      <p:ext uri="{BB962C8B-B14F-4D97-AF65-F5344CB8AC3E}">
        <p14:creationId xmlns:p14="http://schemas.microsoft.com/office/powerpoint/2010/main" val="777255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9A734C2-9E9A-4E13-BBD2-9189624BEA38}" type="datetimeFigureOut">
              <a:rPr lang="en-GB" smtClean="0"/>
              <a:t>04/12/2024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5FDE8D-086E-48A6-9908-194A239819B8}" type="slidenum">
              <a:rPr lang="en-GB" smtClean="0"/>
              <a:t>‹#›</a:t>
            </a:fld>
            <a:endParaRPr lang="en-GB"/>
          </a:p>
        </p:txBody>
      </p:sp>
    </p:spTree>
    <p:extLst>
      <p:ext uri="{BB962C8B-B14F-4D97-AF65-F5344CB8AC3E}">
        <p14:creationId xmlns:p14="http://schemas.microsoft.com/office/powerpoint/2010/main" val="343107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A734C2-9E9A-4E13-BBD2-9189624BEA38}" type="datetimeFigureOut">
              <a:rPr lang="en-GB" smtClean="0"/>
              <a:t>04/12/2024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5FDE8D-086E-48A6-9908-194A239819B8}" type="slidenum">
              <a:rPr lang="en-GB" smtClean="0"/>
              <a:t>‹#›</a:t>
            </a:fld>
            <a:endParaRPr lang="en-GB"/>
          </a:p>
        </p:txBody>
      </p:sp>
    </p:spTree>
    <p:extLst>
      <p:ext uri="{BB962C8B-B14F-4D97-AF65-F5344CB8AC3E}">
        <p14:creationId xmlns:p14="http://schemas.microsoft.com/office/powerpoint/2010/main" val="3528224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A734C2-9E9A-4E13-BBD2-9189624BEA38}" type="datetimeFigureOut">
              <a:rPr lang="en-GB" smtClean="0"/>
              <a:t>04/12/2024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5FDE8D-086E-48A6-9908-194A239819B8}" type="slidenum">
              <a:rPr lang="en-GB" smtClean="0"/>
              <a:t>‹#›</a:t>
            </a:fld>
            <a:endParaRPr lang="en-GB"/>
          </a:p>
        </p:txBody>
      </p:sp>
    </p:spTree>
    <p:extLst>
      <p:ext uri="{BB962C8B-B14F-4D97-AF65-F5344CB8AC3E}">
        <p14:creationId xmlns:p14="http://schemas.microsoft.com/office/powerpoint/2010/main" val="4260092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A734C2-9E9A-4E13-BBD2-9189624BEA38}" type="datetimeFigureOut">
              <a:rPr lang="en-GB" smtClean="0"/>
              <a:t>04/12/2024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5FDE8D-086E-48A6-9908-194A239819B8}" type="slidenum">
              <a:rPr lang="en-GB" smtClean="0"/>
              <a:t>‹#›</a:t>
            </a:fld>
            <a:endParaRPr lang="en-GB"/>
          </a:p>
        </p:txBody>
      </p:sp>
    </p:spTree>
    <p:extLst>
      <p:ext uri="{BB962C8B-B14F-4D97-AF65-F5344CB8AC3E}">
        <p14:creationId xmlns:p14="http://schemas.microsoft.com/office/powerpoint/2010/main" val="9729837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aqa.org.uk/subjects/biology" TargetMode="External"/><Relationship Id="rId7"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aqa.org.uk/subjects/science" TargetMode="External"/><Relationship Id="rId5" Type="http://schemas.openxmlformats.org/officeDocument/2006/relationships/hyperlink" Target="https://www.aqa.org.uk/subjects/physics" TargetMode="External"/><Relationship Id="rId4" Type="http://schemas.openxmlformats.org/officeDocument/2006/relationships/hyperlink" Target="https://www.aqa.org.uk/subjects/chemistry"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hyperlink" Target="http://www.cgpbooks.co.uk/" TargetMode="Externa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educake.co.uk/resources/"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senecalearning.com/en-GB/"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focuselearning.co.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physicsandmathstutor.com/"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quizlet.com/en-gb"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hyperlink" Target="https://www.youtube.com/watch?v=C20EvKtdJwQ" TargetMode="Externa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hyperlink" Target="https://members.gcsepod.com/login/"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freesciencelessons.co.uk/video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primrosekitten.com/pages/gcse-science"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continuityoak.org.uk/lessons"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30477"/>
            <a:ext cx="9144000" cy="2023113"/>
          </a:xfrm>
        </p:spPr>
        <p:txBody>
          <a:bodyPr>
            <a:normAutofit fontScale="90000"/>
          </a:bodyPr>
          <a:lstStyle/>
          <a:p>
            <a:r>
              <a:rPr lang="en-GB" dirty="0">
                <a:latin typeface="Montserrat" panose="00000500000000000000" pitchFamily="50" charset="0"/>
              </a:rPr>
              <a:t>How can I support my child with Science in Y11? </a:t>
            </a:r>
          </a:p>
        </p:txBody>
      </p:sp>
      <p:sp>
        <p:nvSpPr>
          <p:cNvPr id="3" name="Subtitle 2"/>
          <p:cNvSpPr>
            <a:spLocks noGrp="1"/>
          </p:cNvSpPr>
          <p:nvPr>
            <p:ph type="subTitle" idx="1"/>
          </p:nvPr>
        </p:nvSpPr>
        <p:spPr>
          <a:xfrm>
            <a:off x="1524000" y="5524554"/>
            <a:ext cx="9144000" cy="602969"/>
          </a:xfrm>
        </p:spPr>
        <p:txBody>
          <a:bodyPr/>
          <a:lstStyle/>
          <a:p>
            <a:r>
              <a:rPr lang="en-GB" dirty="0">
                <a:latin typeface="Montserrat" panose="00000500000000000000" pitchFamily="50" charset="0"/>
              </a:rPr>
              <a:t>Ms Willis </a:t>
            </a:r>
          </a:p>
        </p:txBody>
      </p:sp>
    </p:spTree>
    <p:extLst>
      <p:ext uri="{BB962C8B-B14F-4D97-AF65-F5344CB8AC3E}">
        <p14:creationId xmlns:p14="http://schemas.microsoft.com/office/powerpoint/2010/main" val="2002453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57" y="118383"/>
            <a:ext cx="10515600" cy="1325563"/>
          </a:xfrm>
        </p:spPr>
        <p:txBody>
          <a:bodyPr/>
          <a:lstStyle/>
          <a:p>
            <a:r>
              <a:rPr lang="en-GB" dirty="0">
                <a:latin typeface="Montserrat" panose="00000500000000000000" pitchFamily="50" charset="0"/>
              </a:rPr>
              <a:t>Specification details  </a:t>
            </a:r>
          </a:p>
        </p:txBody>
      </p:sp>
      <p:sp>
        <p:nvSpPr>
          <p:cNvPr id="3" name="Content Placeholder 2"/>
          <p:cNvSpPr>
            <a:spLocks noGrp="1"/>
          </p:cNvSpPr>
          <p:nvPr>
            <p:ph idx="1"/>
          </p:nvPr>
        </p:nvSpPr>
        <p:spPr>
          <a:xfrm>
            <a:off x="562427" y="1230538"/>
            <a:ext cx="11194143" cy="5141233"/>
          </a:xfrm>
        </p:spPr>
        <p:txBody>
          <a:bodyPr>
            <a:normAutofit/>
          </a:bodyPr>
          <a:lstStyle/>
          <a:p>
            <a:r>
              <a:rPr lang="en-GB" b="1" dirty="0">
                <a:latin typeface="Montserrat" panose="00000500000000000000" pitchFamily="50" charset="0"/>
              </a:rPr>
              <a:t>AQA </a:t>
            </a:r>
          </a:p>
          <a:p>
            <a:pPr marL="0" indent="0">
              <a:buNone/>
            </a:pPr>
            <a:endParaRPr lang="en-GB" dirty="0">
              <a:latin typeface="Montserrat" panose="00000500000000000000" pitchFamily="50" charset="0"/>
            </a:endParaRPr>
          </a:p>
          <a:p>
            <a:r>
              <a:rPr lang="en-GB" sz="2400" b="1" dirty="0">
                <a:latin typeface="Montserrat" panose="00000500000000000000" pitchFamily="50" charset="0"/>
              </a:rPr>
              <a:t>Biology</a:t>
            </a:r>
            <a:r>
              <a:rPr lang="en-GB" sz="2400" dirty="0">
                <a:latin typeface="Montserrat" panose="00000500000000000000" pitchFamily="50" charset="0"/>
              </a:rPr>
              <a:t> </a:t>
            </a:r>
            <a:r>
              <a:rPr lang="en-GB" sz="2400" b="1" dirty="0">
                <a:latin typeface="Montserrat" panose="00000500000000000000" pitchFamily="50" charset="0"/>
              </a:rPr>
              <a:t>8461, </a:t>
            </a:r>
            <a:r>
              <a:rPr lang="en-GB" sz="2400" dirty="0">
                <a:latin typeface="Montserrat" panose="00000500000000000000" pitchFamily="50" charset="0"/>
                <a:hlinkClick r:id="rId3"/>
              </a:rPr>
              <a:t>https://www.aqa.org.uk/subjects/biology</a:t>
            </a:r>
            <a:endParaRPr lang="en-GB" sz="2400" b="1" dirty="0">
              <a:latin typeface="Montserrat" panose="00000500000000000000" pitchFamily="50" charset="0"/>
            </a:endParaRPr>
          </a:p>
          <a:p>
            <a:r>
              <a:rPr lang="en-GB" sz="2400" b="1" dirty="0">
                <a:latin typeface="Montserrat" panose="00000500000000000000" pitchFamily="50" charset="0"/>
              </a:rPr>
              <a:t>Chemistry</a:t>
            </a:r>
            <a:r>
              <a:rPr lang="en-GB" sz="2400" dirty="0">
                <a:latin typeface="Montserrat" panose="00000500000000000000" pitchFamily="50" charset="0"/>
              </a:rPr>
              <a:t> </a:t>
            </a:r>
            <a:r>
              <a:rPr lang="en-GB" sz="2400" b="1" dirty="0">
                <a:latin typeface="Montserrat" panose="00000500000000000000" pitchFamily="50" charset="0"/>
              </a:rPr>
              <a:t>8462, </a:t>
            </a:r>
            <a:r>
              <a:rPr lang="en-GB" sz="2400" dirty="0">
                <a:latin typeface="Montserrat" panose="00000500000000000000" pitchFamily="50" charset="0"/>
                <a:hlinkClick r:id="rId4"/>
              </a:rPr>
              <a:t>https://www.aqa.org.uk/subjects/chemistry</a:t>
            </a:r>
            <a:r>
              <a:rPr lang="en-GB" sz="2400" dirty="0">
                <a:latin typeface="Montserrat" panose="00000500000000000000" pitchFamily="50" charset="0"/>
              </a:rPr>
              <a:t> </a:t>
            </a:r>
          </a:p>
          <a:p>
            <a:r>
              <a:rPr lang="en-GB" sz="2400" b="1" dirty="0">
                <a:latin typeface="Montserrat" panose="00000500000000000000" pitchFamily="50" charset="0"/>
              </a:rPr>
              <a:t>Physics</a:t>
            </a:r>
            <a:r>
              <a:rPr lang="en-GB" sz="2400" dirty="0">
                <a:latin typeface="Montserrat" panose="00000500000000000000" pitchFamily="50" charset="0"/>
              </a:rPr>
              <a:t> </a:t>
            </a:r>
            <a:r>
              <a:rPr lang="en-GB" sz="2400" b="1" dirty="0">
                <a:latin typeface="Montserrat" panose="00000500000000000000" pitchFamily="50" charset="0"/>
              </a:rPr>
              <a:t>8463, </a:t>
            </a:r>
            <a:r>
              <a:rPr lang="en-GB" sz="2400" dirty="0">
                <a:latin typeface="Montserrat" panose="00000500000000000000" pitchFamily="50" charset="0"/>
                <a:hlinkClick r:id="rId5"/>
              </a:rPr>
              <a:t>https://www.aqa.org.uk/subjects/physics</a:t>
            </a:r>
            <a:endParaRPr lang="en-GB" sz="2400" b="1" dirty="0">
              <a:latin typeface="Montserrat" panose="00000500000000000000" pitchFamily="50" charset="0"/>
            </a:endParaRPr>
          </a:p>
          <a:p>
            <a:r>
              <a:rPr lang="en-GB" sz="2400" b="1" dirty="0">
                <a:latin typeface="Montserrat" panose="00000500000000000000" pitchFamily="50" charset="0"/>
              </a:rPr>
              <a:t>Combined Science, </a:t>
            </a:r>
            <a:r>
              <a:rPr lang="en-GB" sz="2400" b="1" dirty="0">
                <a:solidFill>
                  <a:srgbClr val="FF0000"/>
                </a:solidFill>
                <a:latin typeface="Montserrat" panose="00000500000000000000" pitchFamily="50" charset="0"/>
              </a:rPr>
              <a:t>Trilogy</a:t>
            </a:r>
            <a:r>
              <a:rPr lang="en-GB" sz="2400" b="1" dirty="0">
                <a:latin typeface="Montserrat" panose="00000500000000000000" pitchFamily="50" charset="0"/>
              </a:rPr>
              <a:t> 8464, </a:t>
            </a:r>
            <a:r>
              <a:rPr lang="en-GB" sz="2400" dirty="0">
                <a:latin typeface="Montserrat" panose="00000500000000000000" pitchFamily="50" charset="0"/>
                <a:hlinkClick r:id="rId6"/>
              </a:rPr>
              <a:t>https://www.aqa.org.uk/subjects/science</a:t>
            </a:r>
            <a:endParaRPr lang="en-GB" sz="2400" b="1" dirty="0">
              <a:latin typeface="Montserrat" panose="00000500000000000000" pitchFamily="50" charset="0"/>
            </a:endParaRPr>
          </a:p>
          <a:p>
            <a:pPr marL="0" indent="0">
              <a:buNone/>
            </a:pPr>
            <a:endParaRPr lang="en-GB" dirty="0">
              <a:latin typeface="Montserrat" panose="00000500000000000000" pitchFamily="50" charset="0"/>
            </a:endParaRPr>
          </a:p>
          <a:p>
            <a:r>
              <a:rPr lang="en-GB" dirty="0">
                <a:latin typeface="Montserrat" panose="00000500000000000000" pitchFamily="50" charset="0"/>
              </a:rPr>
              <a:t>Separate Science = 1 hour 45 minutes x 6 papers, 3 GCSEs</a:t>
            </a:r>
          </a:p>
          <a:p>
            <a:r>
              <a:rPr lang="en-GB" dirty="0">
                <a:latin typeface="Montserrat" panose="00000500000000000000" pitchFamily="50" charset="0"/>
              </a:rPr>
              <a:t>Combined Science = 1 hour 15 minutes x 6 papers, 2 GCSEs </a:t>
            </a:r>
          </a:p>
          <a:p>
            <a:endParaRPr lang="en-GB" dirty="0">
              <a:latin typeface="Montserrat" panose="00000500000000000000" pitchFamily="50" charset="0"/>
            </a:endParaRPr>
          </a:p>
        </p:txBody>
      </p:sp>
      <p:pic>
        <p:nvPicPr>
          <p:cNvPr id="6" name="Picture 5">
            <a:extLst>
              <a:ext uri="{FF2B5EF4-FFF2-40B4-BE49-F238E27FC236}">
                <a16:creationId xmlns:a16="http://schemas.microsoft.com/office/drawing/2014/main" id="{30DB500F-F756-E48F-3ADB-A6AEA161C806}"/>
              </a:ext>
            </a:extLst>
          </p:cNvPr>
          <p:cNvPicPr>
            <a:picLocks noChangeAspect="1"/>
          </p:cNvPicPr>
          <p:nvPr/>
        </p:nvPicPr>
        <p:blipFill>
          <a:blip r:embed="rId7"/>
          <a:stretch>
            <a:fillRect/>
          </a:stretch>
        </p:blipFill>
        <p:spPr>
          <a:xfrm>
            <a:off x="9536331" y="296655"/>
            <a:ext cx="2394409" cy="1244023"/>
          </a:xfrm>
          <a:prstGeom prst="rect">
            <a:avLst/>
          </a:prstGeom>
        </p:spPr>
      </p:pic>
    </p:spTree>
    <p:extLst>
      <p:ext uri="{BB962C8B-B14F-4D97-AF65-F5344CB8AC3E}">
        <p14:creationId xmlns:p14="http://schemas.microsoft.com/office/powerpoint/2010/main" val="3804898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665685" y="226375"/>
            <a:ext cx="2641600" cy="3539430"/>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2800" dirty="0">
                <a:latin typeface="Montserrat" panose="00000500000000000000" pitchFamily="50" charset="0"/>
              </a:rPr>
              <a:t>2025:</a:t>
            </a:r>
          </a:p>
          <a:p>
            <a:pPr algn="ctr"/>
            <a:r>
              <a:rPr lang="en-GB" sz="2800" dirty="0">
                <a:latin typeface="Montserrat" panose="00000500000000000000" pitchFamily="50" charset="0"/>
              </a:rPr>
              <a:t>Formula sheets for Physics and Combined Science Physics </a:t>
            </a:r>
            <a:r>
              <a:rPr lang="en-GB" sz="2800" b="1" i="1" dirty="0">
                <a:latin typeface="Montserrat" panose="00000500000000000000" pitchFamily="50" charset="0"/>
              </a:rPr>
              <a:t>will</a:t>
            </a:r>
            <a:r>
              <a:rPr lang="en-GB" sz="2800" dirty="0">
                <a:latin typeface="Montserrat" panose="00000500000000000000" pitchFamily="50" charset="0"/>
              </a:rPr>
              <a:t> be provided!</a:t>
            </a:r>
          </a:p>
        </p:txBody>
      </p:sp>
      <p:pic>
        <p:nvPicPr>
          <p:cNvPr id="6" name="Picture 5">
            <a:extLst>
              <a:ext uri="{FF2B5EF4-FFF2-40B4-BE49-F238E27FC236}">
                <a16:creationId xmlns:a16="http://schemas.microsoft.com/office/drawing/2014/main" id="{4C53B109-0D71-C60A-DEA7-3EFF101C11E9}"/>
              </a:ext>
            </a:extLst>
          </p:cNvPr>
          <p:cNvPicPr>
            <a:picLocks noChangeAspect="1"/>
          </p:cNvPicPr>
          <p:nvPr/>
        </p:nvPicPr>
        <p:blipFill>
          <a:blip r:embed="rId3"/>
          <a:stretch>
            <a:fillRect/>
          </a:stretch>
        </p:blipFill>
        <p:spPr>
          <a:xfrm>
            <a:off x="683923" y="226375"/>
            <a:ext cx="7815840" cy="6143251"/>
          </a:xfrm>
          <a:prstGeom prst="rect">
            <a:avLst/>
          </a:prstGeom>
        </p:spPr>
      </p:pic>
      <p:pic>
        <p:nvPicPr>
          <p:cNvPr id="7" name="Picture 6">
            <a:extLst>
              <a:ext uri="{FF2B5EF4-FFF2-40B4-BE49-F238E27FC236}">
                <a16:creationId xmlns:a16="http://schemas.microsoft.com/office/drawing/2014/main" id="{BCFD8630-D4EC-288A-0D26-B451B7B83065}"/>
              </a:ext>
            </a:extLst>
          </p:cNvPr>
          <p:cNvPicPr>
            <a:picLocks noChangeAspect="1"/>
          </p:cNvPicPr>
          <p:nvPr/>
        </p:nvPicPr>
        <p:blipFill rotWithShape="1">
          <a:blip r:embed="rId4"/>
          <a:srcRect l="25126" r="25554"/>
          <a:stretch/>
        </p:blipFill>
        <p:spPr>
          <a:xfrm rot="1689720">
            <a:off x="8208817" y="1437059"/>
            <a:ext cx="2795155" cy="4857750"/>
          </a:xfrm>
          <a:prstGeom prst="rect">
            <a:avLst/>
          </a:prstGeom>
        </p:spPr>
      </p:pic>
    </p:spTree>
    <p:extLst>
      <p:ext uri="{BB962C8B-B14F-4D97-AF65-F5344CB8AC3E}">
        <p14:creationId xmlns:p14="http://schemas.microsoft.com/office/powerpoint/2010/main" val="1029076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393"/>
            <a:ext cx="11460678" cy="1325563"/>
          </a:xfrm>
        </p:spPr>
        <p:txBody>
          <a:bodyPr/>
          <a:lstStyle/>
          <a:p>
            <a:pPr algn="ctr"/>
            <a:r>
              <a:rPr lang="en-GB" dirty="0">
                <a:latin typeface="Century Gothic" panose="020B0502020202020204" pitchFamily="34" charset="0"/>
              </a:rPr>
              <a:t>GCSE Separate </a:t>
            </a:r>
            <a:r>
              <a:rPr lang="en-GB" u="sng" dirty="0">
                <a:latin typeface="Century Gothic" panose="020B0502020202020204" pitchFamily="34" charset="0"/>
              </a:rPr>
              <a:t>and </a:t>
            </a:r>
            <a:r>
              <a:rPr lang="en-GB" dirty="0">
                <a:latin typeface="Century Gothic" panose="020B0502020202020204" pitchFamily="34" charset="0"/>
              </a:rPr>
              <a:t>Combined Science </a:t>
            </a:r>
            <a:r>
              <a:rPr lang="en-GB" b="1" dirty="0">
                <a:latin typeface="Century Gothic" panose="020B0502020202020204" pitchFamily="34" charset="0"/>
              </a:rPr>
              <a:t>EXAM DATES   </a:t>
            </a:r>
          </a:p>
        </p:txBody>
      </p:sp>
      <p:sp>
        <p:nvSpPr>
          <p:cNvPr id="3" name="Content Placeholder 2"/>
          <p:cNvSpPr>
            <a:spLocks noGrp="1"/>
          </p:cNvSpPr>
          <p:nvPr>
            <p:ph idx="1"/>
          </p:nvPr>
        </p:nvSpPr>
        <p:spPr>
          <a:xfrm>
            <a:off x="217441" y="1964005"/>
            <a:ext cx="10515600" cy="4351338"/>
          </a:xfrm>
        </p:spPr>
        <p:txBody>
          <a:bodyPr>
            <a:normAutofit/>
          </a:bodyPr>
          <a:lstStyle/>
          <a:p>
            <a:pPr marL="0" indent="0">
              <a:buNone/>
              <a:defRPr/>
            </a:pPr>
            <a:r>
              <a:rPr lang="en-GB" b="1" dirty="0">
                <a:latin typeface="Century Gothic" panose="020B0502020202020204" pitchFamily="34" charset="0"/>
                <a:cs typeface="Calibri" pitchFamily="34" charset="0"/>
              </a:rPr>
              <a:t>Biology Paper 1, </a:t>
            </a:r>
            <a:r>
              <a:rPr lang="en-GB" sz="2800" dirty="0">
                <a:latin typeface="Century Gothic" panose="020B0502020202020204" pitchFamily="34" charset="0"/>
                <a:cs typeface="Calibri" pitchFamily="34" charset="0"/>
              </a:rPr>
              <a:t>Tuesday 13</a:t>
            </a:r>
            <a:r>
              <a:rPr lang="en-GB" sz="2800" baseline="30000" dirty="0">
                <a:latin typeface="Century Gothic" panose="020B0502020202020204" pitchFamily="34" charset="0"/>
                <a:cs typeface="Calibri" pitchFamily="34" charset="0"/>
              </a:rPr>
              <a:t>th</a:t>
            </a:r>
            <a:r>
              <a:rPr lang="en-GB" sz="2800" dirty="0">
                <a:latin typeface="Century Gothic" panose="020B0502020202020204" pitchFamily="34" charset="0"/>
                <a:cs typeface="Calibri" pitchFamily="34" charset="0"/>
              </a:rPr>
              <a:t> May, p.m.</a:t>
            </a:r>
            <a:endParaRPr lang="en-GB" b="1" dirty="0">
              <a:latin typeface="Century Gothic" panose="020B0502020202020204" pitchFamily="34" charset="0"/>
              <a:cs typeface="Calibri" pitchFamily="34" charset="0"/>
            </a:endParaRPr>
          </a:p>
          <a:p>
            <a:pPr marL="0" indent="0">
              <a:buNone/>
              <a:defRPr/>
            </a:pPr>
            <a:r>
              <a:rPr lang="en-GB" b="1" dirty="0">
                <a:latin typeface="Century Gothic" panose="020B0502020202020204" pitchFamily="34" charset="0"/>
                <a:cs typeface="Calibri" pitchFamily="34" charset="0"/>
              </a:rPr>
              <a:t>Biology Paper 2, </a:t>
            </a:r>
            <a:r>
              <a:rPr lang="en-GB" sz="2800" dirty="0">
                <a:latin typeface="Century Gothic" panose="020B0502020202020204" pitchFamily="34" charset="0"/>
                <a:cs typeface="Calibri" pitchFamily="34" charset="0"/>
              </a:rPr>
              <a:t>Monday 9</a:t>
            </a:r>
            <a:r>
              <a:rPr lang="en-GB" sz="2800" baseline="30000" dirty="0">
                <a:latin typeface="Century Gothic" panose="020B0502020202020204" pitchFamily="34" charset="0"/>
                <a:cs typeface="Calibri" pitchFamily="34" charset="0"/>
              </a:rPr>
              <a:t>th</a:t>
            </a:r>
            <a:r>
              <a:rPr lang="en-GB" sz="2800" dirty="0">
                <a:latin typeface="Century Gothic" panose="020B0502020202020204" pitchFamily="34" charset="0"/>
                <a:cs typeface="Calibri" pitchFamily="34" charset="0"/>
              </a:rPr>
              <a:t> June, a.m. </a:t>
            </a:r>
          </a:p>
          <a:p>
            <a:pPr marL="0" indent="0">
              <a:buNone/>
              <a:defRPr/>
            </a:pPr>
            <a:endParaRPr lang="en-GB" b="1" dirty="0">
              <a:latin typeface="Century Gothic" panose="020B0502020202020204" pitchFamily="34" charset="0"/>
              <a:cs typeface="Calibri" pitchFamily="34" charset="0"/>
            </a:endParaRPr>
          </a:p>
          <a:p>
            <a:pPr marL="0" indent="0">
              <a:buNone/>
              <a:defRPr/>
            </a:pPr>
            <a:r>
              <a:rPr lang="en-GB" b="1" dirty="0">
                <a:latin typeface="Century Gothic" panose="020B0502020202020204" pitchFamily="34" charset="0"/>
                <a:cs typeface="Calibri" pitchFamily="34" charset="0"/>
              </a:rPr>
              <a:t>Chemistry Paper 1, </a:t>
            </a:r>
            <a:r>
              <a:rPr lang="en-GB" dirty="0">
                <a:latin typeface="Century Gothic" panose="020B0502020202020204" pitchFamily="34" charset="0"/>
                <a:cs typeface="Calibri" pitchFamily="34" charset="0"/>
              </a:rPr>
              <a:t>Monday 19</a:t>
            </a:r>
            <a:r>
              <a:rPr lang="en-GB" baseline="30000" dirty="0">
                <a:latin typeface="Century Gothic" panose="020B0502020202020204" pitchFamily="34" charset="0"/>
                <a:cs typeface="Calibri" pitchFamily="34" charset="0"/>
              </a:rPr>
              <a:t>th</a:t>
            </a:r>
            <a:r>
              <a:rPr lang="en-GB" dirty="0">
                <a:latin typeface="Century Gothic" panose="020B0502020202020204" pitchFamily="34" charset="0"/>
                <a:cs typeface="Calibri" pitchFamily="34" charset="0"/>
              </a:rPr>
              <a:t> May, a.m. </a:t>
            </a:r>
          </a:p>
          <a:p>
            <a:pPr marL="0" indent="0">
              <a:buNone/>
              <a:defRPr/>
            </a:pPr>
            <a:r>
              <a:rPr lang="en-GB" b="1" dirty="0">
                <a:latin typeface="Century Gothic" panose="020B0502020202020204" pitchFamily="34" charset="0"/>
                <a:cs typeface="Calibri" pitchFamily="34" charset="0"/>
              </a:rPr>
              <a:t>Chemistry Paper 2, </a:t>
            </a:r>
            <a:r>
              <a:rPr lang="en-GB" dirty="0">
                <a:latin typeface="Century Gothic" panose="020B0502020202020204" pitchFamily="34" charset="0"/>
                <a:cs typeface="Calibri" pitchFamily="34" charset="0"/>
              </a:rPr>
              <a:t>Friday 13</a:t>
            </a:r>
            <a:r>
              <a:rPr lang="en-GB" baseline="30000" dirty="0">
                <a:latin typeface="Century Gothic" panose="020B0502020202020204" pitchFamily="34" charset="0"/>
                <a:cs typeface="Calibri" pitchFamily="34" charset="0"/>
              </a:rPr>
              <a:t>th</a:t>
            </a:r>
            <a:r>
              <a:rPr lang="en-GB" dirty="0">
                <a:latin typeface="Century Gothic" panose="020B0502020202020204" pitchFamily="34" charset="0"/>
                <a:cs typeface="Calibri" pitchFamily="34" charset="0"/>
              </a:rPr>
              <a:t> June, a.m. </a:t>
            </a:r>
          </a:p>
          <a:p>
            <a:pPr marL="0" indent="0">
              <a:buNone/>
              <a:defRPr/>
            </a:pPr>
            <a:endParaRPr lang="en-GB" b="1" dirty="0">
              <a:latin typeface="Century Gothic" panose="020B0502020202020204" pitchFamily="34" charset="0"/>
              <a:cs typeface="Calibri" pitchFamily="34" charset="0"/>
            </a:endParaRPr>
          </a:p>
          <a:p>
            <a:pPr marL="0" indent="0">
              <a:buNone/>
              <a:defRPr/>
            </a:pPr>
            <a:r>
              <a:rPr lang="en-GB" b="1" dirty="0">
                <a:latin typeface="Century Gothic" panose="020B0502020202020204" pitchFamily="34" charset="0"/>
                <a:cs typeface="Calibri" pitchFamily="34" charset="0"/>
              </a:rPr>
              <a:t>Physics Paper 1, </a:t>
            </a:r>
            <a:r>
              <a:rPr lang="en-GB" dirty="0">
                <a:latin typeface="Century Gothic" panose="020B0502020202020204" pitchFamily="34" charset="0"/>
                <a:cs typeface="Calibri" pitchFamily="34" charset="0"/>
              </a:rPr>
              <a:t>Thursday 22</a:t>
            </a:r>
            <a:r>
              <a:rPr lang="en-GB" baseline="30000" dirty="0">
                <a:latin typeface="Century Gothic" panose="020B0502020202020204" pitchFamily="34" charset="0"/>
                <a:cs typeface="Calibri" pitchFamily="34" charset="0"/>
              </a:rPr>
              <a:t>nd</a:t>
            </a:r>
            <a:r>
              <a:rPr lang="en-GB" dirty="0">
                <a:latin typeface="Century Gothic" panose="020B0502020202020204" pitchFamily="34" charset="0"/>
                <a:cs typeface="Calibri" pitchFamily="34" charset="0"/>
              </a:rPr>
              <a:t> May, a.m. </a:t>
            </a:r>
          </a:p>
          <a:p>
            <a:pPr marL="0" indent="0">
              <a:buNone/>
              <a:defRPr/>
            </a:pPr>
            <a:r>
              <a:rPr lang="en-GB" b="1" dirty="0">
                <a:latin typeface="Century Gothic" panose="020B0502020202020204" pitchFamily="34" charset="0"/>
                <a:cs typeface="Calibri" pitchFamily="34" charset="0"/>
              </a:rPr>
              <a:t>Physics Paper 2, </a:t>
            </a:r>
            <a:r>
              <a:rPr lang="en-GB" dirty="0">
                <a:latin typeface="Century Gothic" panose="020B0502020202020204" pitchFamily="34" charset="0"/>
                <a:cs typeface="Calibri" pitchFamily="34" charset="0"/>
              </a:rPr>
              <a:t>Monday 16</a:t>
            </a:r>
            <a:r>
              <a:rPr lang="en-GB" baseline="30000" dirty="0">
                <a:latin typeface="Century Gothic" panose="020B0502020202020204" pitchFamily="34" charset="0"/>
                <a:cs typeface="Calibri" pitchFamily="34" charset="0"/>
              </a:rPr>
              <a:t>th</a:t>
            </a:r>
            <a:r>
              <a:rPr lang="en-GB" dirty="0">
                <a:latin typeface="Century Gothic" panose="020B0502020202020204" pitchFamily="34" charset="0"/>
                <a:cs typeface="Calibri" pitchFamily="34" charset="0"/>
              </a:rPr>
              <a:t> June, a.m.</a:t>
            </a:r>
          </a:p>
          <a:p>
            <a:pPr marL="0" indent="0">
              <a:buNone/>
              <a:defRPr/>
            </a:pPr>
            <a:endParaRPr lang="en-GB" b="1" dirty="0">
              <a:latin typeface="Century Gothic" panose="020B0502020202020204" pitchFamily="34" charset="0"/>
              <a:cs typeface="Calibri" pitchFamily="34" charset="0"/>
            </a:endParaRPr>
          </a:p>
        </p:txBody>
      </p:sp>
      <p:sp>
        <p:nvSpPr>
          <p:cNvPr id="5" name="TextBox 4"/>
          <p:cNvSpPr txBox="1"/>
          <p:nvPr/>
        </p:nvSpPr>
        <p:spPr>
          <a:xfrm>
            <a:off x="9192166" y="754356"/>
            <a:ext cx="2782393" cy="707886"/>
          </a:xfrm>
          <a:prstGeom prst="rect">
            <a:avLst/>
          </a:prstGeom>
          <a:solidFill>
            <a:schemeClr val="accent4">
              <a:lumMod val="40000"/>
              <a:lumOff val="60000"/>
            </a:schemeClr>
          </a:solidFill>
        </p:spPr>
        <p:txBody>
          <a:bodyPr wrap="square" rtlCol="0">
            <a:spAutoFit/>
          </a:bodyPr>
          <a:lstStyle/>
          <a:p>
            <a:pPr algn="ctr"/>
            <a:r>
              <a:rPr lang="en-GB" sz="2000" dirty="0">
                <a:latin typeface="Century Gothic" panose="020B0502020202020204" pitchFamily="34" charset="0"/>
              </a:rPr>
              <a:t>Exam Countdown Lite</a:t>
            </a:r>
          </a:p>
        </p:txBody>
      </p:sp>
      <p:pic>
        <p:nvPicPr>
          <p:cNvPr id="4" name="Picture 3">
            <a:extLst>
              <a:ext uri="{FF2B5EF4-FFF2-40B4-BE49-F238E27FC236}">
                <a16:creationId xmlns:a16="http://schemas.microsoft.com/office/drawing/2014/main" id="{4AB0A9A1-4490-105C-F012-F2B17ADB112D}"/>
              </a:ext>
            </a:extLst>
          </p:cNvPr>
          <p:cNvPicPr>
            <a:picLocks noChangeAspect="1"/>
          </p:cNvPicPr>
          <p:nvPr/>
        </p:nvPicPr>
        <p:blipFill>
          <a:blip r:embed="rId3"/>
          <a:stretch>
            <a:fillRect/>
          </a:stretch>
        </p:blipFill>
        <p:spPr>
          <a:xfrm>
            <a:off x="7898694" y="762506"/>
            <a:ext cx="1201499" cy="1201499"/>
          </a:xfrm>
          <a:prstGeom prst="rect">
            <a:avLst/>
          </a:prstGeom>
        </p:spPr>
      </p:pic>
      <p:pic>
        <p:nvPicPr>
          <p:cNvPr id="6" name="Picture 5">
            <a:extLst>
              <a:ext uri="{FF2B5EF4-FFF2-40B4-BE49-F238E27FC236}">
                <a16:creationId xmlns:a16="http://schemas.microsoft.com/office/drawing/2014/main" id="{F1850F0D-FFEE-969B-8DDE-4F8D9B1E8850}"/>
              </a:ext>
            </a:extLst>
          </p:cNvPr>
          <p:cNvPicPr>
            <a:picLocks noChangeAspect="1"/>
          </p:cNvPicPr>
          <p:nvPr/>
        </p:nvPicPr>
        <p:blipFill rotWithShape="1">
          <a:blip r:embed="rId4"/>
          <a:srcRect b="17457"/>
          <a:stretch/>
        </p:blipFill>
        <p:spPr>
          <a:xfrm>
            <a:off x="9192166" y="1534978"/>
            <a:ext cx="2834456" cy="5063249"/>
          </a:xfrm>
          <a:prstGeom prst="rect">
            <a:avLst/>
          </a:prstGeom>
        </p:spPr>
      </p:pic>
    </p:spTree>
    <p:extLst>
      <p:ext uri="{BB962C8B-B14F-4D97-AF65-F5344CB8AC3E}">
        <p14:creationId xmlns:p14="http://schemas.microsoft.com/office/powerpoint/2010/main" val="2650405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27" y="176439"/>
            <a:ext cx="11571184" cy="1325563"/>
          </a:xfrm>
        </p:spPr>
        <p:txBody>
          <a:bodyPr>
            <a:normAutofit/>
          </a:bodyPr>
          <a:lstStyle/>
          <a:p>
            <a:pPr algn="ctr"/>
            <a:r>
              <a:rPr lang="en-GB" sz="4000" dirty="0">
                <a:latin typeface="Century Gothic" panose="020B0502020202020204" pitchFamily="34" charset="0"/>
              </a:rPr>
              <a:t>Topics covered on each paper </a:t>
            </a:r>
            <a:br>
              <a:rPr lang="en-GB" sz="4000" dirty="0">
                <a:latin typeface="Century Gothic" panose="020B0502020202020204" pitchFamily="34" charset="0"/>
              </a:rPr>
            </a:br>
            <a:r>
              <a:rPr lang="en-GB" sz="4000" dirty="0">
                <a:latin typeface="Century Gothic" panose="020B0502020202020204" pitchFamily="34" charset="0"/>
              </a:rPr>
              <a:t>– see specification </a:t>
            </a:r>
          </a:p>
        </p:txBody>
      </p:sp>
      <p:sp>
        <p:nvSpPr>
          <p:cNvPr id="3" name="Content Placeholder 2"/>
          <p:cNvSpPr>
            <a:spLocks noGrp="1"/>
          </p:cNvSpPr>
          <p:nvPr>
            <p:ph sz="half" idx="1"/>
          </p:nvPr>
        </p:nvSpPr>
        <p:spPr>
          <a:xfrm>
            <a:off x="275772" y="1828799"/>
            <a:ext cx="5729514" cy="4871997"/>
          </a:xfrm>
          <a:solidFill>
            <a:schemeClr val="accent5">
              <a:lumMod val="20000"/>
              <a:lumOff val="80000"/>
            </a:schemeClr>
          </a:solidFill>
        </p:spPr>
        <p:txBody>
          <a:bodyPr>
            <a:normAutofit fontScale="92500" lnSpcReduction="10000"/>
          </a:bodyPr>
          <a:lstStyle/>
          <a:p>
            <a:pPr marL="0" indent="0" algn="ctr">
              <a:buNone/>
              <a:defRPr/>
            </a:pPr>
            <a:r>
              <a:rPr lang="en-GB" b="1" u="sng" dirty="0">
                <a:latin typeface="Century Gothic" panose="020B0502020202020204" pitchFamily="34" charset="0"/>
              </a:rPr>
              <a:t>Combined Sciences </a:t>
            </a:r>
          </a:p>
          <a:p>
            <a:pPr marL="0" indent="0">
              <a:buNone/>
              <a:defRPr/>
            </a:pPr>
            <a:r>
              <a:rPr lang="en-GB" b="1" dirty="0">
                <a:latin typeface="Century Gothic" panose="020B0502020202020204" pitchFamily="34" charset="0"/>
              </a:rPr>
              <a:t>Working scientifically &amp; Practical Skills – all papers</a:t>
            </a:r>
          </a:p>
          <a:p>
            <a:pPr marL="0" indent="0">
              <a:buNone/>
              <a:defRPr/>
            </a:pPr>
            <a:r>
              <a:rPr lang="en-GB" u="sng" dirty="0">
                <a:latin typeface="Century Gothic" panose="020B0502020202020204" pitchFamily="34" charset="0"/>
                <a:cs typeface="Calibri" pitchFamily="34" charset="0"/>
              </a:rPr>
              <a:t>Biology Paper 1</a:t>
            </a:r>
            <a:r>
              <a:rPr lang="en-GB" dirty="0">
                <a:latin typeface="Century Gothic" panose="020B0502020202020204" pitchFamily="34" charset="0"/>
                <a:cs typeface="Calibri" pitchFamily="34" charset="0"/>
              </a:rPr>
              <a:t>, Topics 1-4</a:t>
            </a:r>
          </a:p>
          <a:p>
            <a:pPr marL="0" indent="0">
              <a:buNone/>
              <a:defRPr/>
            </a:pPr>
            <a:r>
              <a:rPr lang="en-GB" u="sng" dirty="0">
                <a:latin typeface="Century Gothic" panose="020B0502020202020204" pitchFamily="34" charset="0"/>
                <a:cs typeface="Calibri" pitchFamily="34" charset="0"/>
              </a:rPr>
              <a:t>Biology Paper 2</a:t>
            </a:r>
            <a:r>
              <a:rPr lang="en-GB" dirty="0">
                <a:latin typeface="Century Gothic" panose="020B0502020202020204" pitchFamily="34" charset="0"/>
                <a:cs typeface="Calibri" pitchFamily="34" charset="0"/>
              </a:rPr>
              <a:t>, Topics 5-7</a:t>
            </a:r>
          </a:p>
          <a:p>
            <a:pPr marL="0" indent="0">
              <a:buNone/>
              <a:defRPr/>
            </a:pPr>
            <a:endParaRPr lang="en-GB" dirty="0">
              <a:latin typeface="Century Gothic" panose="020B0502020202020204" pitchFamily="34" charset="0"/>
              <a:cs typeface="Calibri" pitchFamily="34" charset="0"/>
            </a:endParaRPr>
          </a:p>
          <a:p>
            <a:pPr marL="0" indent="0">
              <a:buNone/>
              <a:defRPr/>
            </a:pPr>
            <a:r>
              <a:rPr lang="en-GB" u="sng" dirty="0">
                <a:latin typeface="Century Gothic" panose="020B0502020202020204" pitchFamily="34" charset="0"/>
                <a:cs typeface="Calibri" pitchFamily="34" charset="0"/>
              </a:rPr>
              <a:t>Chemistry Paper 1</a:t>
            </a:r>
            <a:r>
              <a:rPr lang="en-GB" dirty="0">
                <a:latin typeface="Century Gothic" panose="020B0502020202020204" pitchFamily="34" charset="0"/>
                <a:cs typeface="Calibri" pitchFamily="34" charset="0"/>
              </a:rPr>
              <a:t>, Topics 8-12</a:t>
            </a:r>
          </a:p>
          <a:p>
            <a:pPr marL="0" indent="0">
              <a:buNone/>
              <a:defRPr/>
            </a:pPr>
            <a:r>
              <a:rPr lang="en-GB" u="sng" dirty="0">
                <a:latin typeface="Century Gothic" panose="020B0502020202020204" pitchFamily="34" charset="0"/>
                <a:cs typeface="Calibri" pitchFamily="34" charset="0"/>
              </a:rPr>
              <a:t>Chemistry Paper 2</a:t>
            </a:r>
            <a:r>
              <a:rPr lang="en-GB" dirty="0">
                <a:latin typeface="Century Gothic" panose="020B0502020202020204" pitchFamily="34" charset="0"/>
                <a:cs typeface="Calibri" pitchFamily="34" charset="0"/>
              </a:rPr>
              <a:t>, Topics 13-17</a:t>
            </a:r>
          </a:p>
          <a:p>
            <a:pPr marL="0" indent="0">
              <a:buNone/>
              <a:defRPr/>
            </a:pPr>
            <a:endParaRPr lang="en-GB" dirty="0">
              <a:latin typeface="Century Gothic" panose="020B0502020202020204" pitchFamily="34" charset="0"/>
              <a:cs typeface="Calibri" pitchFamily="34" charset="0"/>
            </a:endParaRPr>
          </a:p>
          <a:p>
            <a:pPr marL="0" indent="0">
              <a:buNone/>
              <a:defRPr/>
            </a:pPr>
            <a:r>
              <a:rPr lang="en-GB" u="sng" dirty="0">
                <a:latin typeface="Century Gothic" panose="020B0502020202020204" pitchFamily="34" charset="0"/>
                <a:cs typeface="Calibri" pitchFamily="34" charset="0"/>
              </a:rPr>
              <a:t>Physics Paper 1</a:t>
            </a:r>
            <a:r>
              <a:rPr lang="en-GB" dirty="0">
                <a:latin typeface="Century Gothic" panose="020B0502020202020204" pitchFamily="34" charset="0"/>
                <a:cs typeface="Calibri" pitchFamily="34" charset="0"/>
              </a:rPr>
              <a:t>, Topics 18-21</a:t>
            </a:r>
          </a:p>
          <a:p>
            <a:pPr marL="0" indent="0">
              <a:buNone/>
              <a:defRPr/>
            </a:pPr>
            <a:r>
              <a:rPr lang="en-GB" u="sng" dirty="0">
                <a:latin typeface="Century Gothic" panose="020B0502020202020204" pitchFamily="34" charset="0"/>
                <a:cs typeface="Calibri" pitchFamily="34" charset="0"/>
              </a:rPr>
              <a:t>Physics Paper 2</a:t>
            </a:r>
            <a:r>
              <a:rPr lang="en-GB" dirty="0">
                <a:latin typeface="Century Gothic" panose="020B0502020202020204" pitchFamily="34" charset="0"/>
                <a:cs typeface="Calibri" pitchFamily="34" charset="0"/>
              </a:rPr>
              <a:t>, Topics 22-24</a:t>
            </a:r>
          </a:p>
          <a:p>
            <a:pPr marL="0" indent="0">
              <a:buNone/>
              <a:defRPr/>
            </a:pPr>
            <a:endParaRPr lang="en-GB" b="1" dirty="0">
              <a:latin typeface="Century Gothic" panose="020B0502020202020204" pitchFamily="34" charset="0"/>
              <a:cs typeface="Calibri" pitchFamily="34" charset="0"/>
            </a:endParaRPr>
          </a:p>
        </p:txBody>
      </p:sp>
      <p:sp>
        <p:nvSpPr>
          <p:cNvPr id="4" name="Content Placeholder 3"/>
          <p:cNvSpPr>
            <a:spLocks noGrp="1"/>
          </p:cNvSpPr>
          <p:nvPr>
            <p:ph sz="half" idx="2"/>
          </p:nvPr>
        </p:nvSpPr>
        <p:spPr>
          <a:xfrm>
            <a:off x="6230257" y="1828799"/>
            <a:ext cx="5802086" cy="4893542"/>
          </a:xfrm>
          <a:solidFill>
            <a:schemeClr val="accent4">
              <a:lumMod val="20000"/>
              <a:lumOff val="80000"/>
            </a:schemeClr>
          </a:solidFill>
        </p:spPr>
        <p:txBody>
          <a:bodyPr>
            <a:normAutofit fontScale="92500" lnSpcReduction="10000"/>
          </a:bodyPr>
          <a:lstStyle/>
          <a:p>
            <a:pPr marL="0" indent="0" algn="ctr">
              <a:buNone/>
            </a:pPr>
            <a:r>
              <a:rPr lang="en-GB" b="1" u="sng" dirty="0">
                <a:latin typeface="Century Gothic" panose="020B0502020202020204" pitchFamily="34" charset="0"/>
              </a:rPr>
              <a:t>Separate Sciences</a:t>
            </a:r>
          </a:p>
          <a:p>
            <a:pPr marL="0" indent="0" algn="ctr">
              <a:buNone/>
            </a:pPr>
            <a:r>
              <a:rPr lang="en-GB" b="1" dirty="0">
                <a:latin typeface="Century Gothic" panose="020B0502020202020204" pitchFamily="34" charset="0"/>
              </a:rPr>
              <a:t>Working scientifically &amp; Practical Skills – all papers</a:t>
            </a:r>
            <a:r>
              <a:rPr lang="en-GB" b="1" u="sng" dirty="0">
                <a:latin typeface="Century Gothic" panose="020B0502020202020204" pitchFamily="34" charset="0"/>
              </a:rPr>
              <a:t> </a:t>
            </a:r>
          </a:p>
          <a:p>
            <a:pPr marL="0" indent="0">
              <a:buNone/>
              <a:defRPr/>
            </a:pPr>
            <a:r>
              <a:rPr lang="en-GB" u="sng" dirty="0">
                <a:latin typeface="Century Gothic" panose="020B0502020202020204" pitchFamily="34" charset="0"/>
                <a:cs typeface="Calibri" pitchFamily="34" charset="0"/>
              </a:rPr>
              <a:t>Biology Paper 1</a:t>
            </a:r>
            <a:r>
              <a:rPr lang="en-GB" dirty="0">
                <a:latin typeface="Century Gothic" panose="020B0502020202020204" pitchFamily="34" charset="0"/>
                <a:cs typeface="Calibri" pitchFamily="34" charset="0"/>
              </a:rPr>
              <a:t>, Topics 1-4</a:t>
            </a:r>
          </a:p>
          <a:p>
            <a:pPr marL="0" indent="0">
              <a:buNone/>
              <a:defRPr/>
            </a:pPr>
            <a:r>
              <a:rPr lang="en-GB" u="sng" dirty="0">
                <a:latin typeface="Century Gothic" panose="020B0502020202020204" pitchFamily="34" charset="0"/>
                <a:cs typeface="Calibri" pitchFamily="34" charset="0"/>
              </a:rPr>
              <a:t>Biology Paper 2</a:t>
            </a:r>
            <a:r>
              <a:rPr lang="en-GB" dirty="0">
                <a:latin typeface="Century Gothic" panose="020B0502020202020204" pitchFamily="34" charset="0"/>
                <a:cs typeface="Calibri" pitchFamily="34" charset="0"/>
              </a:rPr>
              <a:t>, Topics 5-7</a:t>
            </a:r>
          </a:p>
          <a:p>
            <a:pPr marL="0" indent="0">
              <a:buNone/>
              <a:defRPr/>
            </a:pPr>
            <a:endParaRPr lang="en-GB" dirty="0">
              <a:latin typeface="Century Gothic" panose="020B0502020202020204" pitchFamily="34" charset="0"/>
              <a:cs typeface="Calibri" pitchFamily="34" charset="0"/>
            </a:endParaRPr>
          </a:p>
          <a:p>
            <a:pPr marL="0" indent="0">
              <a:buNone/>
              <a:defRPr/>
            </a:pPr>
            <a:r>
              <a:rPr lang="en-GB" u="sng" dirty="0">
                <a:latin typeface="Century Gothic" panose="020B0502020202020204" pitchFamily="34" charset="0"/>
                <a:cs typeface="Calibri" pitchFamily="34" charset="0"/>
              </a:rPr>
              <a:t>Chemistry Paper 1</a:t>
            </a:r>
            <a:r>
              <a:rPr lang="en-GB" dirty="0">
                <a:latin typeface="Century Gothic" panose="020B0502020202020204" pitchFamily="34" charset="0"/>
                <a:cs typeface="Calibri" pitchFamily="34" charset="0"/>
              </a:rPr>
              <a:t>, Topics 1-5</a:t>
            </a:r>
          </a:p>
          <a:p>
            <a:pPr marL="0" indent="0">
              <a:buNone/>
              <a:defRPr/>
            </a:pPr>
            <a:r>
              <a:rPr lang="en-GB" u="sng" dirty="0">
                <a:latin typeface="Century Gothic" panose="020B0502020202020204" pitchFamily="34" charset="0"/>
                <a:cs typeface="Calibri" pitchFamily="34" charset="0"/>
              </a:rPr>
              <a:t>Chemistry Paper 2</a:t>
            </a:r>
            <a:r>
              <a:rPr lang="en-GB" dirty="0">
                <a:latin typeface="Century Gothic" panose="020B0502020202020204" pitchFamily="34" charset="0"/>
                <a:cs typeface="Calibri" pitchFamily="34" charset="0"/>
              </a:rPr>
              <a:t>, Topics 6-10</a:t>
            </a:r>
          </a:p>
          <a:p>
            <a:pPr marL="0" indent="0">
              <a:buNone/>
              <a:defRPr/>
            </a:pPr>
            <a:endParaRPr lang="en-GB" dirty="0">
              <a:latin typeface="Century Gothic" panose="020B0502020202020204" pitchFamily="34" charset="0"/>
              <a:cs typeface="Calibri" pitchFamily="34" charset="0"/>
            </a:endParaRPr>
          </a:p>
          <a:p>
            <a:pPr marL="0" indent="0">
              <a:buNone/>
              <a:defRPr/>
            </a:pPr>
            <a:r>
              <a:rPr lang="en-GB" u="sng" dirty="0">
                <a:latin typeface="Century Gothic" panose="020B0502020202020204" pitchFamily="34" charset="0"/>
                <a:cs typeface="Calibri" pitchFamily="34" charset="0"/>
              </a:rPr>
              <a:t>Physics Paper 1</a:t>
            </a:r>
            <a:r>
              <a:rPr lang="en-GB" dirty="0">
                <a:latin typeface="Century Gothic" panose="020B0502020202020204" pitchFamily="34" charset="0"/>
                <a:cs typeface="Calibri" pitchFamily="34" charset="0"/>
              </a:rPr>
              <a:t>, Topics 1-4</a:t>
            </a:r>
          </a:p>
          <a:p>
            <a:pPr marL="0" indent="0">
              <a:buNone/>
              <a:defRPr/>
            </a:pPr>
            <a:r>
              <a:rPr lang="en-GB" u="sng" dirty="0">
                <a:latin typeface="Century Gothic" panose="020B0502020202020204" pitchFamily="34" charset="0"/>
                <a:cs typeface="Calibri" pitchFamily="34" charset="0"/>
              </a:rPr>
              <a:t>Physics Paper 2</a:t>
            </a:r>
            <a:r>
              <a:rPr lang="en-GB" dirty="0">
                <a:latin typeface="Century Gothic" panose="020B0502020202020204" pitchFamily="34" charset="0"/>
                <a:cs typeface="Calibri" pitchFamily="34" charset="0"/>
              </a:rPr>
              <a:t>, Topics 5-8</a:t>
            </a:r>
          </a:p>
          <a:p>
            <a:pPr marL="0" indent="0">
              <a:buNone/>
            </a:pPr>
            <a:endParaRPr lang="en-GB" dirty="0">
              <a:latin typeface="Century Gothic" panose="020B0502020202020204" pitchFamily="34" charset="0"/>
            </a:endParaRPr>
          </a:p>
        </p:txBody>
      </p:sp>
    </p:spTree>
    <p:extLst>
      <p:ext uri="{BB962C8B-B14F-4D97-AF65-F5344CB8AC3E}">
        <p14:creationId xmlns:p14="http://schemas.microsoft.com/office/powerpoint/2010/main" val="2716119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420" y="261220"/>
            <a:ext cx="1351652" cy="707886"/>
          </a:xfrm>
          <a:prstGeom prst="rect">
            <a:avLst/>
          </a:prstGeom>
        </p:spPr>
        <p:txBody>
          <a:bodyPr wrap="none">
            <a:spAutoFit/>
          </a:bodyPr>
          <a:lstStyle/>
          <a:p>
            <a:r>
              <a:rPr lang="en-GB" sz="4000" dirty="0">
                <a:latin typeface="Century Gothic" panose="020B0502020202020204" pitchFamily="34" charset="0"/>
              </a:rPr>
              <a:t>CGP</a:t>
            </a:r>
          </a:p>
        </p:txBody>
      </p:sp>
      <p:pic>
        <p:nvPicPr>
          <p:cNvPr id="3" name="Picture 2"/>
          <p:cNvPicPr>
            <a:picLocks noChangeAspect="1"/>
          </p:cNvPicPr>
          <p:nvPr/>
        </p:nvPicPr>
        <p:blipFill rotWithShape="1">
          <a:blip r:embed="rId3"/>
          <a:srcRect l="17848" r="25103"/>
          <a:stretch/>
        </p:blipFill>
        <p:spPr>
          <a:xfrm rot="16200000">
            <a:off x="3532989" y="-1482144"/>
            <a:ext cx="2607596" cy="6094324"/>
          </a:xfrm>
          <a:prstGeom prst="rect">
            <a:avLst/>
          </a:prstGeom>
        </p:spPr>
      </p:pic>
      <p:sp>
        <p:nvSpPr>
          <p:cNvPr id="6" name="Rectangle 5"/>
          <p:cNvSpPr/>
          <p:nvPr/>
        </p:nvSpPr>
        <p:spPr>
          <a:xfrm>
            <a:off x="102741" y="3544852"/>
            <a:ext cx="11415666" cy="3539430"/>
          </a:xfrm>
          <a:prstGeom prst="rect">
            <a:avLst/>
          </a:prstGeom>
        </p:spPr>
        <p:txBody>
          <a:bodyPr wrap="square">
            <a:spAutoFit/>
          </a:bodyPr>
          <a:lstStyle/>
          <a:p>
            <a:pPr marL="457200" indent="-457200">
              <a:buFont typeface="Arial" panose="020B0604020202020204" pitchFamily="34" charset="0"/>
              <a:buChar char="•"/>
            </a:pPr>
            <a:r>
              <a:rPr lang="en-GB" sz="3200" dirty="0">
                <a:latin typeface="Century Gothic" panose="020B0502020202020204" pitchFamily="34" charset="0"/>
              </a:rPr>
              <a:t>QR codes take you to videos that work through answers to the questions for you </a:t>
            </a:r>
          </a:p>
          <a:p>
            <a:pPr marL="457200" indent="-457200">
              <a:buFont typeface="Arial" panose="020B0604020202020204" pitchFamily="34" charset="0"/>
              <a:buChar char="•"/>
            </a:pPr>
            <a:r>
              <a:rPr lang="en-GB" sz="3200" dirty="0">
                <a:latin typeface="Century Gothic" panose="020B0502020202020204" pitchFamily="34" charset="0"/>
              </a:rPr>
              <a:t>Access online content. You can only use each code once, but you can use the content on more than one device, you just need to create an account and log in. </a:t>
            </a:r>
          </a:p>
          <a:p>
            <a:endParaRPr lang="en-GB" sz="3200" dirty="0">
              <a:latin typeface="Century Gothic" panose="020B0502020202020204" pitchFamily="34" charset="0"/>
            </a:endParaRPr>
          </a:p>
        </p:txBody>
      </p:sp>
      <p:pic>
        <p:nvPicPr>
          <p:cNvPr id="8" name="Picture 7"/>
          <p:cNvPicPr>
            <a:picLocks noChangeAspect="1"/>
          </p:cNvPicPr>
          <p:nvPr/>
        </p:nvPicPr>
        <p:blipFill>
          <a:blip r:embed="rId4"/>
          <a:stretch>
            <a:fillRect/>
          </a:stretch>
        </p:blipFill>
        <p:spPr>
          <a:xfrm>
            <a:off x="6870210" y="230687"/>
            <a:ext cx="2512781" cy="3350374"/>
          </a:xfrm>
          <a:prstGeom prst="rect">
            <a:avLst/>
          </a:prstGeom>
        </p:spPr>
      </p:pic>
      <p:sp>
        <p:nvSpPr>
          <p:cNvPr id="5" name="TextBox 4">
            <a:extLst>
              <a:ext uri="{FF2B5EF4-FFF2-40B4-BE49-F238E27FC236}">
                <a16:creationId xmlns:a16="http://schemas.microsoft.com/office/drawing/2014/main" id="{F6716385-7FA3-4ABD-7745-276F63C574BF}"/>
              </a:ext>
            </a:extLst>
          </p:cNvPr>
          <p:cNvSpPr txBox="1"/>
          <p:nvPr/>
        </p:nvSpPr>
        <p:spPr>
          <a:xfrm>
            <a:off x="693334" y="3059669"/>
            <a:ext cx="3400684" cy="646331"/>
          </a:xfrm>
          <a:prstGeom prst="rect">
            <a:avLst/>
          </a:prstGeom>
          <a:noFill/>
        </p:spPr>
        <p:txBody>
          <a:bodyPr wrap="square">
            <a:spAutoFit/>
          </a:bodyPr>
          <a:lstStyle/>
          <a:p>
            <a:r>
              <a:rPr lang="en-GB" dirty="0">
                <a:latin typeface="Century Gothic" panose="020B0502020202020204" pitchFamily="34" charset="0"/>
                <a:hlinkClick r:id="rId5"/>
              </a:rPr>
              <a:t>www.cgpbooks.co.uk</a:t>
            </a:r>
            <a:endParaRPr lang="en-GB" dirty="0">
              <a:latin typeface="Century Gothic" panose="020B0502020202020204" pitchFamily="34" charset="0"/>
            </a:endParaRPr>
          </a:p>
          <a:p>
            <a:endParaRPr lang="en-GB" sz="1800" dirty="0">
              <a:latin typeface="Century Gothic" panose="020B0502020202020204" pitchFamily="34" charset="0"/>
            </a:endParaRPr>
          </a:p>
        </p:txBody>
      </p:sp>
      <p:sp>
        <p:nvSpPr>
          <p:cNvPr id="4" name="TextBox 3">
            <a:extLst>
              <a:ext uri="{FF2B5EF4-FFF2-40B4-BE49-F238E27FC236}">
                <a16:creationId xmlns:a16="http://schemas.microsoft.com/office/drawing/2014/main" id="{856D6D40-2639-3460-DDEB-7B4070E2B97F}"/>
              </a:ext>
            </a:extLst>
          </p:cNvPr>
          <p:cNvSpPr txBox="1"/>
          <p:nvPr/>
        </p:nvSpPr>
        <p:spPr>
          <a:xfrm>
            <a:off x="102741" y="1077072"/>
            <a:ext cx="3208662" cy="923330"/>
          </a:xfrm>
          <a:prstGeom prst="rect">
            <a:avLst/>
          </a:prstGeom>
          <a:solidFill>
            <a:schemeClr val="accent4">
              <a:lumMod val="20000"/>
              <a:lumOff val="80000"/>
            </a:schemeClr>
          </a:solidFill>
        </p:spPr>
        <p:txBody>
          <a:bodyPr wrap="square" rtlCol="0">
            <a:spAutoFit/>
          </a:bodyPr>
          <a:lstStyle/>
          <a:p>
            <a:pPr algn="ctr"/>
            <a:r>
              <a:rPr lang="en-GB"/>
              <a:t>£6.50 Trilogy </a:t>
            </a:r>
          </a:p>
          <a:p>
            <a:pPr algn="ctr"/>
            <a:r>
              <a:rPr lang="en-GB"/>
              <a:t>£3.25 each so £9.75</a:t>
            </a:r>
          </a:p>
          <a:p>
            <a:pPr algn="ctr"/>
            <a:r>
              <a:rPr lang="en-GB"/>
              <a:t>Biology/Chemistry/Physics</a:t>
            </a:r>
            <a:endParaRPr lang="en-GB" dirty="0"/>
          </a:p>
        </p:txBody>
      </p:sp>
      <p:pic>
        <p:nvPicPr>
          <p:cNvPr id="9" name="Picture 8">
            <a:extLst>
              <a:ext uri="{FF2B5EF4-FFF2-40B4-BE49-F238E27FC236}">
                <a16:creationId xmlns:a16="http://schemas.microsoft.com/office/drawing/2014/main" id="{C69CB6B2-A598-F4BF-F8EF-EC52CCD8BA4D}"/>
              </a:ext>
            </a:extLst>
          </p:cNvPr>
          <p:cNvPicPr>
            <a:picLocks noChangeAspect="1"/>
          </p:cNvPicPr>
          <p:nvPr/>
        </p:nvPicPr>
        <p:blipFill>
          <a:blip r:embed="rId6"/>
          <a:stretch>
            <a:fillRect/>
          </a:stretch>
        </p:blipFill>
        <p:spPr>
          <a:xfrm>
            <a:off x="10717816" y="5469025"/>
            <a:ext cx="1254764" cy="1241416"/>
          </a:xfrm>
          <a:prstGeom prst="rect">
            <a:avLst/>
          </a:prstGeom>
        </p:spPr>
      </p:pic>
      <p:pic>
        <p:nvPicPr>
          <p:cNvPr id="12" name="Picture 11">
            <a:extLst>
              <a:ext uri="{FF2B5EF4-FFF2-40B4-BE49-F238E27FC236}">
                <a16:creationId xmlns:a16="http://schemas.microsoft.com/office/drawing/2014/main" id="{60FF1932-F640-FF3C-9A95-CF48F49CA39E}"/>
              </a:ext>
            </a:extLst>
          </p:cNvPr>
          <p:cNvPicPr>
            <a:picLocks noChangeAspect="1"/>
          </p:cNvPicPr>
          <p:nvPr/>
        </p:nvPicPr>
        <p:blipFill>
          <a:blip r:embed="rId7"/>
          <a:stretch>
            <a:fillRect/>
          </a:stretch>
        </p:blipFill>
        <p:spPr>
          <a:xfrm>
            <a:off x="9087742" y="307523"/>
            <a:ext cx="2629267" cy="1914792"/>
          </a:xfrm>
          <a:prstGeom prst="rect">
            <a:avLst/>
          </a:prstGeom>
        </p:spPr>
      </p:pic>
    </p:spTree>
    <p:extLst>
      <p:ext uri="{BB962C8B-B14F-4D97-AF65-F5344CB8AC3E}">
        <p14:creationId xmlns:p14="http://schemas.microsoft.com/office/powerpoint/2010/main" val="1025984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4D7AB-D134-8EB1-49A3-922B886408C4}"/>
              </a:ext>
            </a:extLst>
          </p:cNvPr>
          <p:cNvSpPr>
            <a:spLocks noGrp="1"/>
          </p:cNvSpPr>
          <p:nvPr>
            <p:ph type="title"/>
          </p:nvPr>
        </p:nvSpPr>
        <p:spPr>
          <a:xfrm>
            <a:off x="204355" y="136236"/>
            <a:ext cx="10515600" cy="1089602"/>
          </a:xfrm>
        </p:spPr>
        <p:txBody>
          <a:bodyPr/>
          <a:lstStyle/>
          <a:p>
            <a:r>
              <a:rPr lang="en-GB" dirty="0"/>
              <a:t>Educake </a:t>
            </a:r>
          </a:p>
        </p:txBody>
      </p:sp>
      <p:sp>
        <p:nvSpPr>
          <p:cNvPr id="3" name="Content Placeholder 2">
            <a:extLst>
              <a:ext uri="{FF2B5EF4-FFF2-40B4-BE49-F238E27FC236}">
                <a16:creationId xmlns:a16="http://schemas.microsoft.com/office/drawing/2014/main" id="{625B249B-21EE-DCDA-E123-12EFF8B27B5D}"/>
              </a:ext>
            </a:extLst>
          </p:cNvPr>
          <p:cNvSpPr>
            <a:spLocks noGrp="1"/>
          </p:cNvSpPr>
          <p:nvPr>
            <p:ph idx="1"/>
          </p:nvPr>
        </p:nvSpPr>
        <p:spPr>
          <a:xfrm>
            <a:off x="318654" y="921616"/>
            <a:ext cx="6383482" cy="699366"/>
          </a:xfrm>
        </p:spPr>
        <p:txBody>
          <a:bodyPr/>
          <a:lstStyle/>
          <a:p>
            <a:pPr marL="0" indent="0">
              <a:buNone/>
            </a:pPr>
            <a:r>
              <a:rPr lang="en-GB" dirty="0">
                <a:hlinkClick r:id="rId2"/>
              </a:rPr>
              <a:t>https://www.educake.co.uk/resources/</a:t>
            </a:r>
            <a:endParaRPr lang="en-GB" dirty="0"/>
          </a:p>
          <a:p>
            <a:endParaRPr lang="en-GB" dirty="0"/>
          </a:p>
        </p:txBody>
      </p:sp>
      <p:pic>
        <p:nvPicPr>
          <p:cNvPr id="5" name="Picture 4">
            <a:extLst>
              <a:ext uri="{FF2B5EF4-FFF2-40B4-BE49-F238E27FC236}">
                <a16:creationId xmlns:a16="http://schemas.microsoft.com/office/drawing/2014/main" id="{AEC55427-AFCF-CB4D-2536-DDB0DCEC9544}"/>
              </a:ext>
            </a:extLst>
          </p:cNvPr>
          <p:cNvPicPr>
            <a:picLocks noChangeAspect="1"/>
          </p:cNvPicPr>
          <p:nvPr/>
        </p:nvPicPr>
        <p:blipFill>
          <a:blip r:embed="rId3"/>
          <a:stretch>
            <a:fillRect/>
          </a:stretch>
        </p:blipFill>
        <p:spPr>
          <a:xfrm>
            <a:off x="204355" y="1548245"/>
            <a:ext cx="6286500" cy="4827866"/>
          </a:xfrm>
          <a:prstGeom prst="rect">
            <a:avLst/>
          </a:prstGeom>
        </p:spPr>
      </p:pic>
      <p:pic>
        <p:nvPicPr>
          <p:cNvPr id="7" name="Picture 6">
            <a:extLst>
              <a:ext uri="{FF2B5EF4-FFF2-40B4-BE49-F238E27FC236}">
                <a16:creationId xmlns:a16="http://schemas.microsoft.com/office/drawing/2014/main" id="{643297C2-1112-193B-1DE5-256469C33BFA}"/>
              </a:ext>
            </a:extLst>
          </p:cNvPr>
          <p:cNvPicPr>
            <a:picLocks noChangeAspect="1"/>
          </p:cNvPicPr>
          <p:nvPr/>
        </p:nvPicPr>
        <p:blipFill>
          <a:blip r:embed="rId4"/>
          <a:stretch>
            <a:fillRect/>
          </a:stretch>
        </p:blipFill>
        <p:spPr>
          <a:xfrm>
            <a:off x="632650" y="1225838"/>
            <a:ext cx="10926700" cy="4944165"/>
          </a:xfrm>
          <a:prstGeom prst="rect">
            <a:avLst/>
          </a:prstGeom>
        </p:spPr>
      </p:pic>
    </p:spTree>
    <p:extLst>
      <p:ext uri="{BB962C8B-B14F-4D97-AF65-F5344CB8AC3E}">
        <p14:creationId xmlns:p14="http://schemas.microsoft.com/office/powerpoint/2010/main" val="142596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571" y="0"/>
            <a:ext cx="10515600" cy="1080655"/>
          </a:xfrm>
        </p:spPr>
        <p:txBody>
          <a:bodyPr/>
          <a:lstStyle/>
          <a:p>
            <a:r>
              <a:rPr lang="en-GB" dirty="0"/>
              <a:t>Seneca </a:t>
            </a:r>
          </a:p>
        </p:txBody>
      </p:sp>
      <p:sp>
        <p:nvSpPr>
          <p:cNvPr id="3" name="Content Placeholder 2"/>
          <p:cNvSpPr>
            <a:spLocks noGrp="1"/>
          </p:cNvSpPr>
          <p:nvPr>
            <p:ph idx="1"/>
          </p:nvPr>
        </p:nvSpPr>
        <p:spPr>
          <a:xfrm>
            <a:off x="452087" y="1211263"/>
            <a:ext cx="11123386" cy="4652963"/>
          </a:xfrm>
        </p:spPr>
        <p:txBody>
          <a:bodyPr/>
          <a:lstStyle/>
          <a:p>
            <a:pPr marL="0" indent="0">
              <a:buNone/>
            </a:pPr>
            <a:r>
              <a:rPr lang="en-GB" dirty="0">
                <a:hlinkClick r:id="rId2"/>
              </a:rPr>
              <a:t>https://senecalearning.com/en-GB/</a:t>
            </a:r>
            <a:endParaRPr lang="en-GB" dirty="0"/>
          </a:p>
          <a:p>
            <a:pPr marL="0" indent="0">
              <a:buNone/>
            </a:pPr>
            <a:endParaRPr lang="en-GB" sz="2800" dirty="0"/>
          </a:p>
          <a:p>
            <a:pPr marL="0" indent="0">
              <a:buNone/>
            </a:pPr>
            <a:endParaRPr lang="en-GB" dirty="0">
              <a:highlight>
                <a:srgbClr val="FFFF00"/>
              </a:highlight>
            </a:endParaRPr>
          </a:p>
          <a:p>
            <a:pPr marL="0" indent="0">
              <a:buNone/>
            </a:pPr>
            <a:endParaRPr lang="en-GB" dirty="0"/>
          </a:p>
        </p:txBody>
      </p:sp>
      <p:pic>
        <p:nvPicPr>
          <p:cNvPr id="5" name="Picture 4">
            <a:extLst>
              <a:ext uri="{FF2B5EF4-FFF2-40B4-BE49-F238E27FC236}">
                <a16:creationId xmlns:a16="http://schemas.microsoft.com/office/drawing/2014/main" id="{E8DD2692-BBEA-9035-A463-E401A188E36A}"/>
              </a:ext>
            </a:extLst>
          </p:cNvPr>
          <p:cNvPicPr>
            <a:picLocks noChangeAspect="1"/>
          </p:cNvPicPr>
          <p:nvPr/>
        </p:nvPicPr>
        <p:blipFill>
          <a:blip r:embed="rId3"/>
          <a:stretch>
            <a:fillRect/>
          </a:stretch>
        </p:blipFill>
        <p:spPr>
          <a:xfrm>
            <a:off x="8009560" y="206921"/>
            <a:ext cx="4081546" cy="1268588"/>
          </a:xfrm>
          <a:prstGeom prst="rect">
            <a:avLst/>
          </a:prstGeom>
        </p:spPr>
      </p:pic>
    </p:spTree>
    <p:extLst>
      <p:ext uri="{BB962C8B-B14F-4D97-AF65-F5344CB8AC3E}">
        <p14:creationId xmlns:p14="http://schemas.microsoft.com/office/powerpoint/2010/main" val="864480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8349F-2F67-608C-F129-C58FF203F78E}"/>
              </a:ext>
            </a:extLst>
          </p:cNvPr>
          <p:cNvSpPr>
            <a:spLocks noGrp="1"/>
          </p:cNvSpPr>
          <p:nvPr>
            <p:ph type="title"/>
          </p:nvPr>
        </p:nvSpPr>
        <p:spPr>
          <a:xfrm>
            <a:off x="339436" y="178089"/>
            <a:ext cx="10515600" cy="1325563"/>
          </a:xfrm>
        </p:spPr>
        <p:txBody>
          <a:bodyPr/>
          <a:lstStyle/>
          <a:p>
            <a:r>
              <a:rPr lang="en-GB" dirty="0"/>
              <a:t>Focus </a:t>
            </a:r>
          </a:p>
        </p:txBody>
      </p:sp>
      <p:sp>
        <p:nvSpPr>
          <p:cNvPr id="3" name="Content Placeholder 2">
            <a:extLst>
              <a:ext uri="{FF2B5EF4-FFF2-40B4-BE49-F238E27FC236}">
                <a16:creationId xmlns:a16="http://schemas.microsoft.com/office/drawing/2014/main" id="{BD5F0209-153D-E908-98B7-8A4AF17358A8}"/>
              </a:ext>
            </a:extLst>
          </p:cNvPr>
          <p:cNvSpPr>
            <a:spLocks noGrp="1"/>
          </p:cNvSpPr>
          <p:nvPr>
            <p:ph idx="1"/>
          </p:nvPr>
        </p:nvSpPr>
        <p:spPr/>
        <p:txBody>
          <a:bodyPr/>
          <a:lstStyle/>
          <a:p>
            <a:pPr algn="l" fontAlgn="base"/>
            <a:r>
              <a:rPr lang="en-GB" sz="1800" b="0" i="0" dirty="0">
                <a:solidFill>
                  <a:srgbClr val="000000"/>
                </a:solidFill>
                <a:effectLst/>
                <a:latin typeface="Aptos" panose="020B0004020202020204" pitchFamily="34" charset="0"/>
              </a:rPr>
              <a:t>By visiting: </a:t>
            </a:r>
            <a:r>
              <a:rPr lang="en-GB" sz="1800" b="0" i="0" dirty="0">
                <a:solidFill>
                  <a:srgbClr val="000000"/>
                </a:solidFill>
                <a:effectLst/>
                <a:latin typeface="Aptos" panose="020B0004020202020204" pitchFamily="34" charset="0"/>
                <a:hlinkClick r:id="rId2"/>
              </a:rPr>
              <a:t>www.focuselearning.co.uk</a:t>
            </a:r>
            <a:endParaRPr lang="en-GB" sz="1800" b="0" i="0" dirty="0">
              <a:solidFill>
                <a:srgbClr val="000000"/>
              </a:solidFill>
              <a:effectLst/>
              <a:latin typeface="Aptos" panose="020B0004020202020204" pitchFamily="34" charset="0"/>
            </a:endParaRPr>
          </a:p>
          <a:p>
            <a:pPr algn="l" fontAlgn="base"/>
            <a:r>
              <a:rPr lang="en-GB" sz="1800" b="0" i="0" dirty="0">
                <a:solidFill>
                  <a:srgbClr val="000000"/>
                </a:solidFill>
                <a:effectLst/>
                <a:latin typeface="Aptos" panose="020B0004020202020204" pitchFamily="34" charset="0"/>
              </a:rPr>
              <a:t>Username: student@northgosforth39317</a:t>
            </a:r>
          </a:p>
          <a:p>
            <a:pPr algn="l" fontAlgn="base"/>
            <a:r>
              <a:rPr lang="en-GB" sz="1800" b="0" i="0" dirty="0">
                <a:solidFill>
                  <a:srgbClr val="000000"/>
                </a:solidFill>
                <a:effectLst/>
                <a:latin typeface="Aptos" panose="020B0004020202020204" pitchFamily="34" charset="0"/>
              </a:rPr>
              <a:t>Password: g4y0dgqgn</a:t>
            </a:r>
          </a:p>
          <a:p>
            <a:endParaRPr lang="en-GB" dirty="0"/>
          </a:p>
        </p:txBody>
      </p:sp>
    </p:spTree>
    <p:extLst>
      <p:ext uri="{BB962C8B-B14F-4D97-AF65-F5344CB8AC3E}">
        <p14:creationId xmlns:p14="http://schemas.microsoft.com/office/powerpoint/2010/main" val="3671269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Practice papers</a:t>
            </a:r>
          </a:p>
        </p:txBody>
      </p:sp>
      <p:sp>
        <p:nvSpPr>
          <p:cNvPr id="3" name="Content Placeholder 2"/>
          <p:cNvSpPr>
            <a:spLocks noGrp="1"/>
          </p:cNvSpPr>
          <p:nvPr>
            <p:ph idx="1"/>
          </p:nvPr>
        </p:nvSpPr>
        <p:spPr>
          <a:xfrm>
            <a:off x="585843" y="1920490"/>
            <a:ext cx="6573982" cy="4351338"/>
          </a:xfrm>
        </p:spPr>
        <p:txBody>
          <a:bodyPr/>
          <a:lstStyle/>
          <a:p>
            <a:r>
              <a:rPr lang="en-GB" dirty="0"/>
              <a:t>From memory </a:t>
            </a:r>
          </a:p>
          <a:p>
            <a:r>
              <a:rPr lang="en-GB" dirty="0"/>
              <a:t>Using revision guide</a:t>
            </a:r>
          </a:p>
          <a:p>
            <a:r>
              <a:rPr lang="en-GB" dirty="0"/>
              <a:t>Bullet point answers  </a:t>
            </a:r>
          </a:p>
          <a:p>
            <a:r>
              <a:rPr lang="en-GB" dirty="0"/>
              <a:t>Use mark scheme/ examiner reports  </a:t>
            </a:r>
          </a:p>
          <a:p>
            <a:r>
              <a:rPr lang="en-GB" dirty="0"/>
              <a:t>Make a bank of questions from exam papers </a:t>
            </a:r>
          </a:p>
          <a:p>
            <a:r>
              <a:rPr lang="en-GB" dirty="0"/>
              <a:t>A question a day </a:t>
            </a:r>
          </a:p>
        </p:txBody>
      </p:sp>
      <p:pic>
        <p:nvPicPr>
          <p:cNvPr id="4" name="Picture 3"/>
          <p:cNvPicPr>
            <a:picLocks noChangeAspect="1"/>
          </p:cNvPicPr>
          <p:nvPr/>
        </p:nvPicPr>
        <p:blipFill>
          <a:blip r:embed="rId2"/>
          <a:stretch>
            <a:fillRect/>
          </a:stretch>
        </p:blipFill>
        <p:spPr>
          <a:xfrm rot="585589">
            <a:off x="7372703" y="443891"/>
            <a:ext cx="4139318" cy="5842306"/>
          </a:xfrm>
          <a:prstGeom prst="rect">
            <a:avLst/>
          </a:prstGeom>
        </p:spPr>
      </p:pic>
      <p:sp>
        <p:nvSpPr>
          <p:cNvPr id="6" name="TextBox 5">
            <a:extLst>
              <a:ext uri="{FF2B5EF4-FFF2-40B4-BE49-F238E27FC236}">
                <a16:creationId xmlns:a16="http://schemas.microsoft.com/office/drawing/2014/main" id="{1908D9F0-EB20-530F-5A0C-2F5A66AD384A}"/>
              </a:ext>
            </a:extLst>
          </p:cNvPr>
          <p:cNvSpPr txBox="1"/>
          <p:nvPr/>
        </p:nvSpPr>
        <p:spPr>
          <a:xfrm>
            <a:off x="811468" y="216840"/>
            <a:ext cx="6096000" cy="369332"/>
          </a:xfrm>
          <a:prstGeom prst="rect">
            <a:avLst/>
          </a:prstGeom>
          <a:noFill/>
        </p:spPr>
        <p:txBody>
          <a:bodyPr wrap="square">
            <a:spAutoFit/>
          </a:bodyPr>
          <a:lstStyle/>
          <a:p>
            <a:r>
              <a:rPr lang="en-GB" sz="1800" b="1" dirty="0">
                <a:hlinkClick r:id="rId3"/>
              </a:rPr>
              <a:t>https://www.physicsandmathstutor.com/</a:t>
            </a:r>
            <a:endParaRPr lang="en-GB" sz="1800" b="1" dirty="0"/>
          </a:p>
        </p:txBody>
      </p:sp>
    </p:spTree>
    <p:extLst>
      <p:ext uri="{BB962C8B-B14F-4D97-AF65-F5344CB8AC3E}">
        <p14:creationId xmlns:p14="http://schemas.microsoft.com/office/powerpoint/2010/main" val="330452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2836" y="323561"/>
            <a:ext cx="10515600" cy="1325563"/>
          </a:xfrm>
        </p:spPr>
        <p:txBody>
          <a:bodyPr/>
          <a:lstStyle/>
          <a:p>
            <a:r>
              <a:rPr lang="en-GB" dirty="0"/>
              <a:t>Flashcards </a:t>
            </a:r>
          </a:p>
        </p:txBody>
      </p:sp>
      <p:pic>
        <p:nvPicPr>
          <p:cNvPr id="6" name="Picture 5"/>
          <p:cNvPicPr>
            <a:picLocks noChangeAspect="1"/>
          </p:cNvPicPr>
          <p:nvPr/>
        </p:nvPicPr>
        <p:blipFill>
          <a:blip r:embed="rId2"/>
          <a:stretch>
            <a:fillRect/>
          </a:stretch>
        </p:blipFill>
        <p:spPr>
          <a:xfrm>
            <a:off x="1215303" y="1425720"/>
            <a:ext cx="8486775" cy="4514850"/>
          </a:xfrm>
          <a:prstGeom prst="rect">
            <a:avLst/>
          </a:prstGeom>
        </p:spPr>
      </p:pic>
      <p:sp>
        <p:nvSpPr>
          <p:cNvPr id="4" name="Rectangle 3"/>
          <p:cNvSpPr/>
          <p:nvPr/>
        </p:nvSpPr>
        <p:spPr>
          <a:xfrm>
            <a:off x="5843838" y="505309"/>
            <a:ext cx="3973524" cy="954107"/>
          </a:xfrm>
          <a:prstGeom prst="rect">
            <a:avLst/>
          </a:prstGeom>
        </p:spPr>
        <p:txBody>
          <a:bodyPr wrap="none">
            <a:spAutoFit/>
          </a:bodyPr>
          <a:lstStyle/>
          <a:p>
            <a:r>
              <a:rPr lang="en-GB" sz="2800" dirty="0">
                <a:hlinkClick r:id="rId3"/>
              </a:rPr>
              <a:t>https://quizlet.com/en-gb</a:t>
            </a:r>
            <a:endParaRPr lang="en-GB" sz="2800" dirty="0"/>
          </a:p>
          <a:p>
            <a:endParaRPr lang="en-GB" sz="2800" dirty="0"/>
          </a:p>
        </p:txBody>
      </p:sp>
    </p:spTree>
    <p:extLst>
      <p:ext uri="{BB962C8B-B14F-4D97-AF65-F5344CB8AC3E}">
        <p14:creationId xmlns:p14="http://schemas.microsoft.com/office/powerpoint/2010/main" val="13113457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657" y="247876"/>
            <a:ext cx="10515600" cy="796018"/>
          </a:xfrm>
        </p:spPr>
        <p:txBody>
          <a:bodyPr/>
          <a:lstStyle/>
          <a:p>
            <a:r>
              <a:rPr lang="en-GB" dirty="0"/>
              <a:t>Some tips 	</a:t>
            </a:r>
          </a:p>
        </p:txBody>
      </p:sp>
      <p:sp>
        <p:nvSpPr>
          <p:cNvPr id="3" name="Content Placeholder 2"/>
          <p:cNvSpPr>
            <a:spLocks noGrp="1"/>
          </p:cNvSpPr>
          <p:nvPr>
            <p:ph idx="1"/>
          </p:nvPr>
        </p:nvSpPr>
        <p:spPr>
          <a:xfrm>
            <a:off x="382814" y="1282359"/>
            <a:ext cx="11426371" cy="4351338"/>
          </a:xfrm>
        </p:spPr>
        <p:txBody>
          <a:bodyPr>
            <a:normAutofit/>
          </a:bodyPr>
          <a:lstStyle/>
          <a:p>
            <a:pPr marL="0" indent="0">
              <a:buNone/>
            </a:pPr>
            <a:r>
              <a:rPr lang="en-GB" dirty="0"/>
              <a:t>1. Make a start! </a:t>
            </a:r>
          </a:p>
          <a:p>
            <a:pPr marL="0" indent="0">
              <a:buNone/>
            </a:pPr>
            <a:r>
              <a:rPr lang="en-GB" dirty="0"/>
              <a:t>2. Get organised – make a timetable and also plan what you will try and cover each session </a:t>
            </a:r>
          </a:p>
          <a:p>
            <a:r>
              <a:rPr lang="en-GB" dirty="0"/>
              <a:t>Include the things you find most difficult </a:t>
            </a:r>
          </a:p>
          <a:p>
            <a:r>
              <a:rPr lang="en-GB" dirty="0"/>
              <a:t>Don’t copy out the revision guide/ watch videos – be active, do something from memory every time you revise </a:t>
            </a:r>
          </a:p>
          <a:p>
            <a:r>
              <a:rPr lang="en-GB" dirty="0"/>
              <a:t>Brain dump everything you can remember on that topic at the start and end of every revision session </a:t>
            </a:r>
          </a:p>
          <a:p>
            <a:endParaRPr lang="en-GB" dirty="0"/>
          </a:p>
        </p:txBody>
      </p:sp>
    </p:spTree>
    <p:extLst>
      <p:ext uri="{BB962C8B-B14F-4D97-AF65-F5344CB8AC3E}">
        <p14:creationId xmlns:p14="http://schemas.microsoft.com/office/powerpoint/2010/main" val="3442347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63494059"/>
              </p:ext>
            </p:extLst>
          </p:nvPr>
        </p:nvGraphicFramePr>
        <p:xfrm>
          <a:off x="175270" y="297721"/>
          <a:ext cx="11421644" cy="5899547"/>
        </p:xfrm>
        <a:graphic>
          <a:graphicData uri="http://schemas.openxmlformats.org/drawingml/2006/table">
            <a:tbl>
              <a:tblPr firstRow="1" firstCol="1" bandRow="1"/>
              <a:tblGrid>
                <a:gridCol w="1647010">
                  <a:extLst>
                    <a:ext uri="{9D8B030D-6E8A-4147-A177-3AD203B41FA5}">
                      <a16:colId xmlns:a16="http://schemas.microsoft.com/office/drawing/2014/main" val="2427097479"/>
                    </a:ext>
                  </a:extLst>
                </a:gridCol>
                <a:gridCol w="814432">
                  <a:extLst>
                    <a:ext uri="{9D8B030D-6E8A-4147-A177-3AD203B41FA5}">
                      <a16:colId xmlns:a16="http://schemas.microsoft.com/office/drawing/2014/main" val="213739678"/>
                    </a:ext>
                  </a:extLst>
                </a:gridCol>
                <a:gridCol w="814432">
                  <a:extLst>
                    <a:ext uri="{9D8B030D-6E8A-4147-A177-3AD203B41FA5}">
                      <a16:colId xmlns:a16="http://schemas.microsoft.com/office/drawing/2014/main" val="1968783943"/>
                    </a:ext>
                  </a:extLst>
                </a:gridCol>
                <a:gridCol w="814432">
                  <a:extLst>
                    <a:ext uri="{9D8B030D-6E8A-4147-A177-3AD203B41FA5}">
                      <a16:colId xmlns:a16="http://schemas.microsoft.com/office/drawing/2014/main" val="2007341232"/>
                    </a:ext>
                  </a:extLst>
                </a:gridCol>
                <a:gridCol w="814432">
                  <a:extLst>
                    <a:ext uri="{9D8B030D-6E8A-4147-A177-3AD203B41FA5}">
                      <a16:colId xmlns:a16="http://schemas.microsoft.com/office/drawing/2014/main" val="1117190271"/>
                    </a:ext>
                  </a:extLst>
                </a:gridCol>
                <a:gridCol w="814432">
                  <a:extLst>
                    <a:ext uri="{9D8B030D-6E8A-4147-A177-3AD203B41FA5}">
                      <a16:colId xmlns:a16="http://schemas.microsoft.com/office/drawing/2014/main" val="161134432"/>
                    </a:ext>
                  </a:extLst>
                </a:gridCol>
                <a:gridCol w="815157">
                  <a:extLst>
                    <a:ext uri="{9D8B030D-6E8A-4147-A177-3AD203B41FA5}">
                      <a16:colId xmlns:a16="http://schemas.microsoft.com/office/drawing/2014/main" val="3438707872"/>
                    </a:ext>
                  </a:extLst>
                </a:gridCol>
                <a:gridCol w="814432">
                  <a:extLst>
                    <a:ext uri="{9D8B030D-6E8A-4147-A177-3AD203B41FA5}">
                      <a16:colId xmlns:a16="http://schemas.microsoft.com/office/drawing/2014/main" val="424635467"/>
                    </a:ext>
                  </a:extLst>
                </a:gridCol>
                <a:gridCol w="814432">
                  <a:extLst>
                    <a:ext uri="{9D8B030D-6E8A-4147-A177-3AD203B41FA5}">
                      <a16:colId xmlns:a16="http://schemas.microsoft.com/office/drawing/2014/main" val="113967228"/>
                    </a:ext>
                  </a:extLst>
                </a:gridCol>
                <a:gridCol w="814432">
                  <a:extLst>
                    <a:ext uri="{9D8B030D-6E8A-4147-A177-3AD203B41FA5}">
                      <a16:colId xmlns:a16="http://schemas.microsoft.com/office/drawing/2014/main" val="28062657"/>
                    </a:ext>
                  </a:extLst>
                </a:gridCol>
                <a:gridCol w="814432">
                  <a:extLst>
                    <a:ext uri="{9D8B030D-6E8A-4147-A177-3AD203B41FA5}">
                      <a16:colId xmlns:a16="http://schemas.microsoft.com/office/drawing/2014/main" val="3606962938"/>
                    </a:ext>
                  </a:extLst>
                </a:gridCol>
                <a:gridCol w="814432">
                  <a:extLst>
                    <a:ext uri="{9D8B030D-6E8A-4147-A177-3AD203B41FA5}">
                      <a16:colId xmlns:a16="http://schemas.microsoft.com/office/drawing/2014/main" val="3668560262"/>
                    </a:ext>
                  </a:extLst>
                </a:gridCol>
                <a:gridCol w="815157">
                  <a:extLst>
                    <a:ext uri="{9D8B030D-6E8A-4147-A177-3AD203B41FA5}">
                      <a16:colId xmlns:a16="http://schemas.microsoft.com/office/drawing/2014/main" val="1025807389"/>
                    </a:ext>
                  </a:extLst>
                </a:gridCol>
              </a:tblGrid>
              <a:tr h="649396">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Day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8.40 – 9.40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P1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9.40-10.40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P2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11:20 – 12:20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P3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12.20-1.20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P4</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1.20-2.00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Lunch</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a:effectLst/>
                          <a:latin typeface="Calibri" panose="020F0502020204030204" pitchFamily="34" charset="0"/>
                          <a:ea typeface="Calibri" panose="020F0502020204030204" pitchFamily="34" charset="0"/>
                          <a:cs typeface="Times New Roman" panose="02020603050405020304" pitchFamily="18" charset="0"/>
                        </a:rPr>
                        <a:t>2.00-3.00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b="1">
                          <a:effectLst/>
                          <a:latin typeface="Calibri" panose="020F0502020204030204" pitchFamily="34" charset="0"/>
                          <a:ea typeface="Calibri" panose="020F0502020204030204" pitchFamily="34" charset="0"/>
                          <a:cs typeface="Times New Roman" panose="02020603050405020304" pitchFamily="18" charset="0"/>
                        </a:rPr>
                        <a:t>P5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a:effectLst/>
                          <a:latin typeface="Calibri" panose="020F0502020204030204" pitchFamily="34" charset="0"/>
                          <a:ea typeface="Calibri" panose="020F0502020204030204" pitchFamily="34" charset="0"/>
                          <a:cs typeface="Times New Roman" panose="02020603050405020304" pitchFamily="18" charset="0"/>
                        </a:rPr>
                        <a:t>3:00 – 4:00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a:effectLst/>
                          <a:latin typeface="Calibri" panose="020F0502020204030204" pitchFamily="34" charset="0"/>
                          <a:ea typeface="Calibri" panose="020F0502020204030204" pitchFamily="34" charset="0"/>
                          <a:cs typeface="Times New Roman" panose="02020603050405020304" pitchFamily="18" charset="0"/>
                        </a:rPr>
                        <a:t>(Revision / Intervention)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a:effectLst/>
                          <a:latin typeface="Calibri" panose="020F0502020204030204" pitchFamily="34" charset="0"/>
                          <a:ea typeface="Calibri" panose="020F0502020204030204" pitchFamily="34" charset="0"/>
                          <a:cs typeface="Times New Roman" panose="02020603050405020304" pitchFamily="18" charset="0"/>
                        </a:rPr>
                        <a:t>4:00 – 5:00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a:effectLst/>
                          <a:latin typeface="Calibri" panose="020F0502020204030204" pitchFamily="34" charset="0"/>
                          <a:ea typeface="Calibri" panose="020F0502020204030204" pitchFamily="34" charset="0"/>
                          <a:cs typeface="Times New Roman" panose="02020603050405020304" pitchFamily="18" charset="0"/>
                        </a:rPr>
                        <a:t>5:00 – 6:00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a:effectLst/>
                          <a:latin typeface="Calibri" panose="020F0502020204030204" pitchFamily="34" charset="0"/>
                          <a:ea typeface="Calibri" panose="020F0502020204030204" pitchFamily="34" charset="0"/>
                          <a:cs typeface="Times New Roman" panose="02020603050405020304" pitchFamily="18" charset="0"/>
                        </a:rPr>
                        <a:t>6:00 – 7:00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7:00 – 8:00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8:00 – 9:00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0380863"/>
                  </a:ext>
                </a:extLst>
              </a:tr>
              <a:tr h="736566">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Monday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41506988"/>
                  </a:ext>
                </a:extLst>
              </a:tr>
              <a:tr h="736566">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Tuesday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55969954"/>
                  </a:ext>
                </a:extLst>
              </a:tr>
              <a:tr h="736566">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Wednesday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3669585"/>
                  </a:ext>
                </a:extLst>
              </a:tr>
              <a:tr h="736566">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Thursday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2710600"/>
                  </a:ext>
                </a:extLst>
              </a:tr>
              <a:tr h="736566">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Friday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9160524"/>
                  </a:ext>
                </a:extLst>
              </a:tr>
              <a:tr h="736566">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Saturday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4395121"/>
                  </a:ext>
                </a:extLst>
              </a:tr>
              <a:tr h="736566">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Sunday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577" marR="54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15831"/>
                  </a:ext>
                </a:extLst>
              </a:tr>
            </a:tbl>
          </a:graphicData>
        </a:graphic>
      </p:graphicFrame>
      <p:sp>
        <p:nvSpPr>
          <p:cNvPr id="3" name="Rectangle 1"/>
          <p:cNvSpPr>
            <a:spLocks noChangeArrowheads="1"/>
          </p:cNvSpPr>
          <p:nvPr/>
        </p:nvSpPr>
        <p:spPr bwMode="auto">
          <a:xfrm>
            <a:off x="321128" y="3955190"/>
            <a:ext cx="17512472" cy="606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8" name="TextBox 7"/>
          <p:cNvSpPr txBox="1"/>
          <p:nvPr/>
        </p:nvSpPr>
        <p:spPr>
          <a:xfrm>
            <a:off x="5127899" y="1953622"/>
            <a:ext cx="5982788" cy="1569660"/>
          </a:xfrm>
          <a:prstGeom prst="rect">
            <a:avLst/>
          </a:prstGeom>
          <a:solidFill>
            <a:srgbClr val="FFFF00"/>
          </a:solidFill>
        </p:spPr>
        <p:txBody>
          <a:bodyPr wrap="square" rtlCol="0">
            <a:spAutoFit/>
          </a:bodyPr>
          <a:lstStyle/>
          <a:p>
            <a:pPr marL="457200" indent="-457200">
              <a:buFont typeface="Arial" panose="020B0604020202020204" pitchFamily="34" charset="0"/>
              <a:buChar char="•"/>
            </a:pPr>
            <a:r>
              <a:rPr lang="en-GB" sz="3200" dirty="0"/>
              <a:t>Holidays different to term time</a:t>
            </a:r>
          </a:p>
          <a:p>
            <a:pPr marL="457200" indent="-457200">
              <a:buFont typeface="Arial" panose="020B0604020202020204" pitchFamily="34" charset="0"/>
              <a:buChar char="•"/>
            </a:pPr>
            <a:r>
              <a:rPr lang="en-GB" sz="3200" dirty="0"/>
              <a:t>2 blocks out of 3 each day  </a:t>
            </a:r>
          </a:p>
          <a:p>
            <a:pPr marL="457200" indent="-457200">
              <a:buFont typeface="Arial" panose="020B0604020202020204" pitchFamily="34" charset="0"/>
              <a:buChar char="•"/>
            </a:pPr>
            <a:r>
              <a:rPr lang="en-GB" sz="3200" dirty="0"/>
              <a:t>Little and often </a:t>
            </a:r>
          </a:p>
        </p:txBody>
      </p:sp>
    </p:spTree>
    <p:extLst>
      <p:ext uri="{BB962C8B-B14F-4D97-AF65-F5344CB8AC3E}">
        <p14:creationId xmlns:p14="http://schemas.microsoft.com/office/powerpoint/2010/main" val="527273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FD026A4-88A3-4713-C275-A95E20705B78}"/>
              </a:ext>
            </a:extLst>
          </p:cNvPr>
          <p:cNvGrpSpPr/>
          <p:nvPr/>
        </p:nvGrpSpPr>
        <p:grpSpPr>
          <a:xfrm>
            <a:off x="4168843" y="0"/>
            <a:ext cx="3854314" cy="6812030"/>
            <a:chOff x="3601200" y="0"/>
            <a:chExt cx="3854314" cy="6812030"/>
          </a:xfrm>
        </p:grpSpPr>
        <p:pic>
          <p:nvPicPr>
            <p:cNvPr id="5" name="Picture 4">
              <a:extLst>
                <a:ext uri="{FF2B5EF4-FFF2-40B4-BE49-F238E27FC236}">
                  <a16:creationId xmlns:a16="http://schemas.microsoft.com/office/drawing/2014/main" id="{F7A28710-B0EE-22D6-970D-42AC3FADD3A3}"/>
                </a:ext>
              </a:extLst>
            </p:cNvPr>
            <p:cNvPicPr>
              <a:picLocks noChangeAspect="1"/>
            </p:cNvPicPr>
            <p:nvPr/>
          </p:nvPicPr>
          <p:blipFill rotWithShape="1">
            <a:blip r:embed="rId3"/>
            <a:srcRect r="63541"/>
            <a:stretch/>
          </p:blipFill>
          <p:spPr>
            <a:xfrm>
              <a:off x="3601200" y="369332"/>
              <a:ext cx="3854314" cy="6442698"/>
            </a:xfrm>
            <a:prstGeom prst="rect">
              <a:avLst/>
            </a:prstGeom>
          </p:spPr>
        </p:pic>
        <p:sp>
          <p:nvSpPr>
            <p:cNvPr id="6" name="TextBox 5">
              <a:extLst>
                <a:ext uri="{FF2B5EF4-FFF2-40B4-BE49-F238E27FC236}">
                  <a16:creationId xmlns:a16="http://schemas.microsoft.com/office/drawing/2014/main" id="{9424EBAF-7DD0-2D55-16F8-988E7D1BB2B6}"/>
                </a:ext>
              </a:extLst>
            </p:cNvPr>
            <p:cNvSpPr txBox="1"/>
            <p:nvPr/>
          </p:nvSpPr>
          <p:spPr>
            <a:xfrm>
              <a:off x="3601200" y="0"/>
              <a:ext cx="3854314" cy="369332"/>
            </a:xfrm>
            <a:prstGeom prst="rect">
              <a:avLst/>
            </a:prstGeom>
            <a:solidFill>
              <a:schemeClr val="accent4">
                <a:lumMod val="40000"/>
                <a:lumOff val="60000"/>
              </a:schemeClr>
            </a:solidFill>
          </p:spPr>
          <p:txBody>
            <a:bodyPr wrap="square" rtlCol="0">
              <a:spAutoFit/>
            </a:bodyPr>
            <a:lstStyle/>
            <a:p>
              <a:r>
                <a:rPr lang="en-GB" dirty="0"/>
                <a:t>Combined Science - Trilogy</a:t>
              </a:r>
            </a:p>
          </p:txBody>
        </p:sp>
      </p:grpSp>
      <p:grpSp>
        <p:nvGrpSpPr>
          <p:cNvPr id="12" name="Group 11">
            <a:extLst>
              <a:ext uri="{FF2B5EF4-FFF2-40B4-BE49-F238E27FC236}">
                <a16:creationId xmlns:a16="http://schemas.microsoft.com/office/drawing/2014/main" id="{0D390943-B23E-210D-9EF6-49FF8F386451}"/>
              </a:ext>
            </a:extLst>
          </p:cNvPr>
          <p:cNvGrpSpPr/>
          <p:nvPr/>
        </p:nvGrpSpPr>
        <p:grpSpPr>
          <a:xfrm>
            <a:off x="723185" y="1003740"/>
            <a:ext cx="3079586" cy="4850519"/>
            <a:chOff x="324123" y="105945"/>
            <a:chExt cx="3079586" cy="4850519"/>
          </a:xfrm>
        </p:grpSpPr>
        <p:pic>
          <p:nvPicPr>
            <p:cNvPr id="10" name="Picture 9">
              <a:extLst>
                <a:ext uri="{FF2B5EF4-FFF2-40B4-BE49-F238E27FC236}">
                  <a16:creationId xmlns:a16="http://schemas.microsoft.com/office/drawing/2014/main" id="{13F2E86A-283E-7B70-7183-A5FD34257078}"/>
                </a:ext>
              </a:extLst>
            </p:cNvPr>
            <p:cNvPicPr>
              <a:picLocks noChangeAspect="1"/>
            </p:cNvPicPr>
            <p:nvPr/>
          </p:nvPicPr>
          <p:blipFill rotWithShape="1">
            <a:blip r:embed="rId4"/>
            <a:srcRect r="2779"/>
            <a:stretch/>
          </p:blipFill>
          <p:spPr>
            <a:xfrm>
              <a:off x="324123" y="369332"/>
              <a:ext cx="3079586" cy="4587132"/>
            </a:xfrm>
            <a:prstGeom prst="rect">
              <a:avLst/>
            </a:prstGeom>
          </p:spPr>
        </p:pic>
        <p:sp>
          <p:nvSpPr>
            <p:cNvPr id="11" name="TextBox 10">
              <a:extLst>
                <a:ext uri="{FF2B5EF4-FFF2-40B4-BE49-F238E27FC236}">
                  <a16:creationId xmlns:a16="http://schemas.microsoft.com/office/drawing/2014/main" id="{76A78E13-8462-567D-E2A8-BD15DE6003E4}"/>
                </a:ext>
              </a:extLst>
            </p:cNvPr>
            <p:cNvSpPr txBox="1"/>
            <p:nvPr/>
          </p:nvSpPr>
          <p:spPr>
            <a:xfrm>
              <a:off x="405245" y="105945"/>
              <a:ext cx="2998464" cy="369332"/>
            </a:xfrm>
            <a:prstGeom prst="rect">
              <a:avLst/>
            </a:prstGeom>
            <a:solidFill>
              <a:schemeClr val="accent6">
                <a:lumMod val="40000"/>
                <a:lumOff val="60000"/>
              </a:schemeClr>
            </a:solidFill>
          </p:spPr>
          <p:txBody>
            <a:bodyPr wrap="square" rtlCol="0">
              <a:spAutoFit/>
            </a:bodyPr>
            <a:lstStyle/>
            <a:p>
              <a:pPr algn="ctr"/>
              <a:r>
                <a:rPr lang="en-GB" dirty="0"/>
                <a:t>Separate Science </a:t>
              </a:r>
            </a:p>
          </p:txBody>
        </p:sp>
      </p:grpSp>
      <p:sp>
        <p:nvSpPr>
          <p:cNvPr id="13" name="TextBox 12">
            <a:extLst>
              <a:ext uri="{FF2B5EF4-FFF2-40B4-BE49-F238E27FC236}">
                <a16:creationId xmlns:a16="http://schemas.microsoft.com/office/drawing/2014/main" id="{E9A06FA6-77B7-0170-E171-14814187F08A}"/>
              </a:ext>
            </a:extLst>
          </p:cNvPr>
          <p:cNvSpPr txBox="1"/>
          <p:nvPr/>
        </p:nvSpPr>
        <p:spPr>
          <a:xfrm>
            <a:off x="7653005" y="1093238"/>
            <a:ext cx="4032738" cy="1077218"/>
          </a:xfrm>
          <a:prstGeom prst="rect">
            <a:avLst/>
          </a:prstGeom>
          <a:noFill/>
        </p:spPr>
        <p:txBody>
          <a:bodyPr wrap="square" rtlCol="0">
            <a:spAutoFit/>
          </a:bodyPr>
          <a:lstStyle/>
          <a:p>
            <a:pPr marL="285750" indent="-285750">
              <a:buFont typeface="Arial" panose="020B0604020202020204" pitchFamily="34" charset="0"/>
              <a:buChar char="•"/>
            </a:pPr>
            <a:r>
              <a:rPr lang="en-GB" sz="3200" dirty="0">
                <a:latin typeface="Montserrat" panose="00000500000000000000" pitchFamily="50" charset="0"/>
              </a:rPr>
              <a:t>Foundation tier </a:t>
            </a:r>
          </a:p>
          <a:p>
            <a:pPr marL="285750" indent="-285750">
              <a:buFont typeface="Arial" panose="020B0604020202020204" pitchFamily="34" charset="0"/>
              <a:buChar char="•"/>
            </a:pPr>
            <a:r>
              <a:rPr lang="en-GB" sz="3200" dirty="0">
                <a:latin typeface="Montserrat" panose="00000500000000000000" pitchFamily="50" charset="0"/>
              </a:rPr>
              <a:t>Higher tier </a:t>
            </a:r>
          </a:p>
        </p:txBody>
      </p:sp>
      <p:sp>
        <p:nvSpPr>
          <p:cNvPr id="15" name="Oval 14">
            <a:extLst>
              <a:ext uri="{FF2B5EF4-FFF2-40B4-BE49-F238E27FC236}">
                <a16:creationId xmlns:a16="http://schemas.microsoft.com/office/drawing/2014/main" id="{5F18FDE9-2B5E-833B-8FCC-3AF277DD75D4}"/>
              </a:ext>
            </a:extLst>
          </p:cNvPr>
          <p:cNvSpPr/>
          <p:nvPr/>
        </p:nvSpPr>
        <p:spPr>
          <a:xfrm>
            <a:off x="857143" y="4159637"/>
            <a:ext cx="635881" cy="38811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0642D7D7-B65F-AC0C-EF75-9597C6DBBA97}"/>
              </a:ext>
            </a:extLst>
          </p:cNvPr>
          <p:cNvSpPr/>
          <p:nvPr/>
        </p:nvSpPr>
        <p:spPr>
          <a:xfrm>
            <a:off x="4281180" y="4353696"/>
            <a:ext cx="635881" cy="38811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50110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61938"/>
            <a:ext cx="10515600" cy="1325563"/>
          </a:xfrm>
        </p:spPr>
        <p:txBody>
          <a:bodyPr/>
          <a:lstStyle/>
          <a:p>
            <a:r>
              <a:rPr lang="en-GB" dirty="0"/>
              <a:t>Read, cover, check, add </a:t>
            </a:r>
          </a:p>
        </p:txBody>
      </p:sp>
      <p:sp>
        <p:nvSpPr>
          <p:cNvPr id="3" name="Content Placeholder 2"/>
          <p:cNvSpPr>
            <a:spLocks noGrp="1"/>
          </p:cNvSpPr>
          <p:nvPr>
            <p:ph idx="1"/>
          </p:nvPr>
        </p:nvSpPr>
        <p:spPr>
          <a:xfrm>
            <a:off x="257175" y="952788"/>
            <a:ext cx="7765473" cy="4351338"/>
          </a:xfrm>
        </p:spPr>
        <p:txBody>
          <a:bodyPr>
            <a:noAutofit/>
          </a:bodyPr>
          <a:lstStyle/>
          <a:p>
            <a:r>
              <a:rPr lang="en-GB" dirty="0">
                <a:solidFill>
                  <a:schemeClr val="dk1"/>
                </a:solidFill>
                <a:latin typeface="Calibri" pitchFamily="34" charset="0"/>
                <a:cs typeface="Calibri" pitchFamily="34" charset="0"/>
              </a:rPr>
              <a:t>Read through your notes/ revision guide </a:t>
            </a:r>
          </a:p>
          <a:p>
            <a:r>
              <a:rPr lang="en-GB" dirty="0">
                <a:solidFill>
                  <a:schemeClr val="dk1"/>
                </a:solidFill>
                <a:latin typeface="Calibri" pitchFamily="34" charset="0"/>
                <a:cs typeface="Calibri" pitchFamily="34" charset="0"/>
              </a:rPr>
              <a:t>Hide them </a:t>
            </a:r>
          </a:p>
          <a:p>
            <a:r>
              <a:rPr lang="en-GB" dirty="0">
                <a:solidFill>
                  <a:schemeClr val="dk1"/>
                </a:solidFill>
                <a:latin typeface="Calibri" pitchFamily="34" charset="0"/>
                <a:cs typeface="Calibri" pitchFamily="34" charset="0"/>
              </a:rPr>
              <a:t>Write down everything you can remember FROM MEMORY </a:t>
            </a:r>
          </a:p>
          <a:p>
            <a:r>
              <a:rPr lang="en-GB" dirty="0">
                <a:solidFill>
                  <a:schemeClr val="dk1"/>
                </a:solidFill>
                <a:latin typeface="Calibri" pitchFamily="34" charset="0"/>
                <a:cs typeface="Calibri" pitchFamily="34" charset="0"/>
              </a:rPr>
              <a:t>Draw diagrams</a:t>
            </a:r>
          </a:p>
          <a:p>
            <a:r>
              <a:rPr lang="en-GB" dirty="0">
                <a:solidFill>
                  <a:schemeClr val="dk1"/>
                </a:solidFill>
                <a:latin typeface="Calibri" pitchFamily="34" charset="0"/>
                <a:cs typeface="Calibri" pitchFamily="34" charset="0"/>
              </a:rPr>
              <a:t>Summarise </a:t>
            </a:r>
          </a:p>
          <a:p>
            <a:r>
              <a:rPr lang="en-GB" dirty="0"/>
              <a:t>Do this after every revision session </a:t>
            </a:r>
          </a:p>
          <a:p>
            <a:r>
              <a:rPr lang="en-GB" dirty="0"/>
              <a:t>Check what you missed/ got wrong</a:t>
            </a:r>
          </a:p>
          <a:p>
            <a:r>
              <a:rPr lang="en-GB" dirty="0">
                <a:solidFill>
                  <a:srgbClr val="FF0000"/>
                </a:solidFill>
              </a:rPr>
              <a:t>Add/ amend the bits you missed/ got wrong in a different coloured pen </a:t>
            </a:r>
          </a:p>
          <a:p>
            <a:r>
              <a:rPr lang="en-GB" dirty="0"/>
              <a:t>Allow some forgetting time, then repeat, repeat, repeat. </a:t>
            </a:r>
          </a:p>
        </p:txBody>
      </p:sp>
      <p:pic>
        <p:nvPicPr>
          <p:cNvPr id="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9823" y="400844"/>
            <a:ext cx="3600450" cy="360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1570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 calcmode="lin" valueType="num">
                                      <p:cBhvr additive="base">
                                        <p:cTn id="6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Mind Maps </a:t>
            </a:r>
          </a:p>
        </p:txBody>
      </p:sp>
      <p:sp>
        <p:nvSpPr>
          <p:cNvPr id="3" name="Content Placeholder 2"/>
          <p:cNvSpPr>
            <a:spLocks noGrp="1"/>
          </p:cNvSpPr>
          <p:nvPr>
            <p:ph idx="1"/>
          </p:nvPr>
        </p:nvSpPr>
        <p:spPr>
          <a:xfrm>
            <a:off x="258947" y="1563058"/>
            <a:ext cx="10515600" cy="4351338"/>
          </a:xfrm>
        </p:spPr>
        <p:txBody>
          <a:bodyPr>
            <a:normAutofit lnSpcReduction="10000"/>
          </a:bodyPr>
          <a:lstStyle/>
          <a:p>
            <a:r>
              <a:rPr lang="en-GB" sz="4000" dirty="0"/>
              <a:t>Use notes/ revision guide </a:t>
            </a:r>
          </a:p>
          <a:p>
            <a:r>
              <a:rPr lang="en-GB" sz="4000" dirty="0"/>
              <a:t>Colour </a:t>
            </a:r>
          </a:p>
          <a:p>
            <a:r>
              <a:rPr lang="en-GB" sz="4000" dirty="0"/>
              <a:t>Images </a:t>
            </a:r>
          </a:p>
          <a:p>
            <a:r>
              <a:rPr lang="en-GB" sz="4000" dirty="0"/>
              <a:t>Key ideas</a:t>
            </a:r>
          </a:p>
          <a:p>
            <a:r>
              <a:rPr lang="en-GB" sz="4000" dirty="0"/>
              <a:t>Links </a:t>
            </a:r>
          </a:p>
          <a:p>
            <a:r>
              <a:rPr lang="en-GB" sz="4000" dirty="0"/>
              <a:t>Pin them up around your room</a:t>
            </a:r>
          </a:p>
          <a:p>
            <a:r>
              <a:rPr lang="en-GB" sz="4000" dirty="0"/>
              <a:t>Stick post it notes up  </a:t>
            </a:r>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914" y="557377"/>
            <a:ext cx="4981575" cy="318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30639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Teach someone else </a:t>
            </a:r>
          </a:p>
        </p:txBody>
      </p:sp>
      <p:sp>
        <p:nvSpPr>
          <p:cNvPr id="3" name="Content Placeholder 2"/>
          <p:cNvSpPr>
            <a:spLocks noGrp="1"/>
          </p:cNvSpPr>
          <p:nvPr>
            <p:ph idx="1"/>
          </p:nvPr>
        </p:nvSpPr>
        <p:spPr/>
        <p:txBody>
          <a:bodyPr>
            <a:normAutofit/>
          </a:bodyPr>
          <a:lstStyle/>
          <a:p>
            <a:r>
              <a:rPr lang="en-GB" sz="3600" dirty="0"/>
              <a:t>Teach someone at home everything you know </a:t>
            </a:r>
          </a:p>
        </p:txBody>
      </p:sp>
    </p:spTree>
    <p:extLst>
      <p:ext uri="{BB962C8B-B14F-4D97-AF65-F5344CB8AC3E}">
        <p14:creationId xmlns:p14="http://schemas.microsoft.com/office/powerpoint/2010/main" val="38162305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872836" y="323561"/>
            <a:ext cx="10515600" cy="1325563"/>
          </a:xfrm>
        </p:spPr>
        <p:txBody>
          <a:bodyPr/>
          <a:lstStyle/>
          <a:p>
            <a:r>
              <a:rPr lang="en-GB" dirty="0"/>
              <a:t>Flashcards </a:t>
            </a:r>
          </a:p>
        </p:txBody>
      </p:sp>
      <p:sp>
        <p:nvSpPr>
          <p:cNvPr id="3" name="Content Placeholder 2"/>
          <p:cNvSpPr>
            <a:spLocks noGrp="1"/>
          </p:cNvSpPr>
          <p:nvPr>
            <p:ph idx="1"/>
          </p:nvPr>
        </p:nvSpPr>
        <p:spPr>
          <a:xfrm>
            <a:off x="388587" y="2216435"/>
            <a:ext cx="9317182" cy="4351338"/>
          </a:xfrm>
        </p:spPr>
        <p:txBody>
          <a:bodyPr/>
          <a:lstStyle/>
          <a:p>
            <a:r>
              <a:rPr lang="en-GB" dirty="0"/>
              <a:t>From memory</a:t>
            </a:r>
          </a:p>
          <a:p>
            <a:r>
              <a:rPr lang="en-GB" dirty="0"/>
              <a:t>Keyword definitions – use the specification or your exercise book </a:t>
            </a:r>
          </a:p>
        </p:txBody>
      </p:sp>
      <p:pic>
        <p:nvPicPr>
          <p:cNvPr id="5" name="Picture 4"/>
          <p:cNvPicPr>
            <a:picLocks noChangeAspect="1"/>
          </p:cNvPicPr>
          <p:nvPr/>
        </p:nvPicPr>
        <p:blipFill>
          <a:blip r:embed="rId2"/>
          <a:stretch>
            <a:fillRect/>
          </a:stretch>
        </p:blipFill>
        <p:spPr>
          <a:xfrm>
            <a:off x="7343700" y="6611"/>
            <a:ext cx="2636730" cy="2640613"/>
          </a:xfrm>
          <a:prstGeom prst="rect">
            <a:avLst/>
          </a:prstGeom>
        </p:spPr>
      </p:pic>
      <p:pic>
        <p:nvPicPr>
          <p:cNvPr id="4" name="Picture 3"/>
          <p:cNvPicPr>
            <a:picLocks noChangeAspect="1"/>
          </p:cNvPicPr>
          <p:nvPr/>
        </p:nvPicPr>
        <p:blipFill>
          <a:blip r:embed="rId3"/>
          <a:stretch>
            <a:fillRect/>
          </a:stretch>
        </p:blipFill>
        <p:spPr>
          <a:xfrm>
            <a:off x="9980430" y="0"/>
            <a:ext cx="2211570" cy="2976578"/>
          </a:xfrm>
          <a:prstGeom prst="rect">
            <a:avLst/>
          </a:prstGeom>
        </p:spPr>
      </p:pic>
      <p:pic>
        <p:nvPicPr>
          <p:cNvPr id="6" name="Content Placeholder 3"/>
          <p:cNvPicPr>
            <a:picLocks noChangeAspect="1"/>
          </p:cNvPicPr>
          <p:nvPr/>
        </p:nvPicPr>
        <p:blipFill>
          <a:blip r:embed="rId4"/>
          <a:stretch>
            <a:fillRect/>
          </a:stretch>
        </p:blipFill>
        <p:spPr>
          <a:xfrm>
            <a:off x="2425205" y="3335520"/>
            <a:ext cx="8056418" cy="2482501"/>
          </a:xfrm>
          <a:prstGeom prst="rect">
            <a:avLst/>
          </a:prstGeom>
        </p:spPr>
      </p:pic>
      <p:sp>
        <p:nvSpPr>
          <p:cNvPr id="7" name="Rectangle 6"/>
          <p:cNvSpPr/>
          <p:nvPr/>
        </p:nvSpPr>
        <p:spPr>
          <a:xfrm>
            <a:off x="388587" y="4392104"/>
            <a:ext cx="1691873" cy="369332"/>
          </a:xfrm>
          <a:prstGeom prst="rect">
            <a:avLst/>
          </a:prstGeom>
        </p:spPr>
        <p:txBody>
          <a:bodyPr wrap="none">
            <a:spAutoFit/>
          </a:bodyPr>
          <a:lstStyle/>
          <a:p>
            <a:r>
              <a:rPr lang="en-GB" dirty="0" err="1"/>
              <a:t>Leitner</a:t>
            </a:r>
            <a:r>
              <a:rPr lang="en-GB" dirty="0"/>
              <a:t> method </a:t>
            </a:r>
          </a:p>
        </p:txBody>
      </p:sp>
      <p:sp>
        <p:nvSpPr>
          <p:cNvPr id="8" name="Rectangle 7"/>
          <p:cNvSpPr/>
          <p:nvPr/>
        </p:nvSpPr>
        <p:spPr>
          <a:xfrm>
            <a:off x="511959" y="5833214"/>
            <a:ext cx="7572842" cy="954107"/>
          </a:xfrm>
          <a:prstGeom prst="rect">
            <a:avLst/>
          </a:prstGeom>
        </p:spPr>
        <p:txBody>
          <a:bodyPr wrap="none">
            <a:spAutoFit/>
          </a:bodyPr>
          <a:lstStyle/>
          <a:p>
            <a:r>
              <a:rPr lang="en-GB" sz="2800" dirty="0">
                <a:hlinkClick r:id="rId5"/>
              </a:rPr>
              <a:t>https://www.youtube.com/watch?v=C20EvKtdJwQ</a:t>
            </a:r>
            <a:endParaRPr lang="en-GB" sz="2800" dirty="0"/>
          </a:p>
          <a:p>
            <a:endParaRPr lang="en-GB" sz="2800" dirty="0"/>
          </a:p>
        </p:txBody>
      </p:sp>
    </p:spTree>
    <p:extLst>
      <p:ext uri="{BB962C8B-B14F-4D97-AF65-F5344CB8AC3E}">
        <p14:creationId xmlns:p14="http://schemas.microsoft.com/office/powerpoint/2010/main" val="16494943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GCSE pod </a:t>
            </a:r>
          </a:p>
        </p:txBody>
      </p:sp>
      <p:pic>
        <p:nvPicPr>
          <p:cNvPr id="5" name="Picture 4"/>
          <p:cNvPicPr>
            <a:picLocks noChangeAspect="1"/>
          </p:cNvPicPr>
          <p:nvPr/>
        </p:nvPicPr>
        <p:blipFill>
          <a:blip r:embed="rId2"/>
          <a:stretch>
            <a:fillRect/>
          </a:stretch>
        </p:blipFill>
        <p:spPr>
          <a:xfrm>
            <a:off x="3682546" y="596384"/>
            <a:ext cx="8020050" cy="5295900"/>
          </a:xfrm>
          <a:prstGeom prst="rect">
            <a:avLst/>
          </a:prstGeom>
        </p:spPr>
      </p:pic>
      <p:sp>
        <p:nvSpPr>
          <p:cNvPr id="6" name="Rectangle 5"/>
          <p:cNvSpPr/>
          <p:nvPr/>
        </p:nvSpPr>
        <p:spPr>
          <a:xfrm>
            <a:off x="370779" y="6174734"/>
            <a:ext cx="3728841" cy="646331"/>
          </a:xfrm>
          <a:prstGeom prst="rect">
            <a:avLst/>
          </a:prstGeom>
        </p:spPr>
        <p:txBody>
          <a:bodyPr wrap="none">
            <a:spAutoFit/>
          </a:bodyPr>
          <a:lstStyle/>
          <a:p>
            <a:r>
              <a:rPr lang="en-GB" dirty="0">
                <a:hlinkClick r:id="rId3"/>
              </a:rPr>
              <a:t>https://members.gcsepod.com/login/</a:t>
            </a:r>
            <a:endParaRPr lang="en-GB" dirty="0"/>
          </a:p>
          <a:p>
            <a:endParaRPr lang="en-GB" dirty="0"/>
          </a:p>
        </p:txBody>
      </p:sp>
    </p:spTree>
    <p:extLst>
      <p:ext uri="{BB962C8B-B14F-4D97-AF65-F5344CB8AC3E}">
        <p14:creationId xmlns:p14="http://schemas.microsoft.com/office/powerpoint/2010/main" val="7114428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Videos – Free science lessons   </a:t>
            </a:r>
          </a:p>
        </p:txBody>
      </p:sp>
      <p:sp>
        <p:nvSpPr>
          <p:cNvPr id="3" name="Content Placeholder 2"/>
          <p:cNvSpPr>
            <a:spLocks noGrp="1"/>
          </p:cNvSpPr>
          <p:nvPr>
            <p:ph idx="1"/>
          </p:nvPr>
        </p:nvSpPr>
        <p:spPr/>
        <p:txBody>
          <a:bodyPr/>
          <a:lstStyle/>
          <a:p>
            <a:r>
              <a:rPr lang="en-GB" dirty="0">
                <a:hlinkClick r:id="rId2"/>
              </a:rPr>
              <a:t>https://www.freesciencelessons.co.uk/videos/</a:t>
            </a:r>
            <a:endParaRPr lang="en-GB" dirty="0"/>
          </a:p>
          <a:p>
            <a:pPr marL="0" indent="0">
              <a:buNone/>
            </a:pPr>
            <a:r>
              <a:rPr lang="en-GB" dirty="0"/>
              <a:t> </a:t>
            </a:r>
          </a:p>
        </p:txBody>
      </p:sp>
      <p:pic>
        <p:nvPicPr>
          <p:cNvPr id="5" name="Picture 4"/>
          <p:cNvPicPr>
            <a:picLocks noChangeAspect="1"/>
          </p:cNvPicPr>
          <p:nvPr/>
        </p:nvPicPr>
        <p:blipFill>
          <a:blip r:embed="rId3"/>
          <a:stretch>
            <a:fillRect/>
          </a:stretch>
        </p:blipFill>
        <p:spPr>
          <a:xfrm>
            <a:off x="5095441" y="2852738"/>
            <a:ext cx="5991225" cy="3324225"/>
          </a:xfrm>
          <a:prstGeom prst="rect">
            <a:avLst/>
          </a:prstGeom>
        </p:spPr>
      </p:pic>
    </p:spTree>
    <p:extLst>
      <p:ext uri="{BB962C8B-B14F-4D97-AF65-F5344CB8AC3E}">
        <p14:creationId xmlns:p14="http://schemas.microsoft.com/office/powerpoint/2010/main" val="2957666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D788B-F5F7-B1C0-B7E4-01679D7EACE4}"/>
              </a:ext>
            </a:extLst>
          </p:cNvPr>
          <p:cNvSpPr>
            <a:spLocks noGrp="1"/>
          </p:cNvSpPr>
          <p:nvPr>
            <p:ph type="title"/>
          </p:nvPr>
        </p:nvSpPr>
        <p:spPr/>
        <p:txBody>
          <a:bodyPr/>
          <a:lstStyle/>
          <a:p>
            <a:r>
              <a:rPr lang="en-GB" dirty="0"/>
              <a:t>Primrose Kitten </a:t>
            </a:r>
          </a:p>
        </p:txBody>
      </p:sp>
      <p:sp>
        <p:nvSpPr>
          <p:cNvPr id="3" name="Content Placeholder 2">
            <a:extLst>
              <a:ext uri="{FF2B5EF4-FFF2-40B4-BE49-F238E27FC236}">
                <a16:creationId xmlns:a16="http://schemas.microsoft.com/office/drawing/2014/main" id="{91C7DC2A-9CFD-E2BA-6F7E-89167FA2C083}"/>
              </a:ext>
            </a:extLst>
          </p:cNvPr>
          <p:cNvSpPr>
            <a:spLocks noGrp="1"/>
          </p:cNvSpPr>
          <p:nvPr>
            <p:ph idx="1"/>
          </p:nvPr>
        </p:nvSpPr>
        <p:spPr/>
        <p:txBody>
          <a:bodyPr/>
          <a:lstStyle/>
          <a:p>
            <a:pPr marL="0" indent="0">
              <a:buNone/>
            </a:pPr>
            <a:r>
              <a:rPr lang="en-GB" sz="2800" dirty="0">
                <a:hlinkClick r:id="rId2"/>
              </a:rPr>
              <a:t>https://www.primrosekitten.com/pages/gcse-science</a:t>
            </a:r>
            <a:r>
              <a:rPr lang="en-GB" sz="2800" dirty="0"/>
              <a:t> </a:t>
            </a:r>
          </a:p>
          <a:p>
            <a:endParaRPr lang="en-GB" dirty="0"/>
          </a:p>
        </p:txBody>
      </p:sp>
    </p:spTree>
    <p:extLst>
      <p:ext uri="{BB962C8B-B14F-4D97-AF65-F5344CB8AC3E}">
        <p14:creationId xmlns:p14="http://schemas.microsoft.com/office/powerpoint/2010/main" val="12527849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Oak National Academy </a:t>
            </a:r>
          </a:p>
        </p:txBody>
      </p:sp>
      <p:pic>
        <p:nvPicPr>
          <p:cNvPr id="5" name="Picture 4"/>
          <p:cNvPicPr>
            <a:picLocks noChangeAspect="1"/>
          </p:cNvPicPr>
          <p:nvPr/>
        </p:nvPicPr>
        <p:blipFill>
          <a:blip r:embed="rId2"/>
          <a:stretch>
            <a:fillRect/>
          </a:stretch>
        </p:blipFill>
        <p:spPr>
          <a:xfrm>
            <a:off x="4194629" y="1472672"/>
            <a:ext cx="7311118" cy="5031995"/>
          </a:xfrm>
          <a:prstGeom prst="rect">
            <a:avLst/>
          </a:prstGeom>
        </p:spPr>
      </p:pic>
      <p:sp>
        <p:nvSpPr>
          <p:cNvPr id="6" name="Rectangle 5"/>
          <p:cNvSpPr/>
          <p:nvPr/>
        </p:nvSpPr>
        <p:spPr>
          <a:xfrm>
            <a:off x="6631886" y="365125"/>
            <a:ext cx="3717941" cy="646331"/>
          </a:xfrm>
          <a:prstGeom prst="rect">
            <a:avLst/>
          </a:prstGeom>
        </p:spPr>
        <p:txBody>
          <a:bodyPr wrap="none">
            <a:spAutoFit/>
          </a:bodyPr>
          <a:lstStyle/>
          <a:p>
            <a:r>
              <a:rPr lang="en-GB" dirty="0">
                <a:hlinkClick r:id="rId3"/>
              </a:rPr>
              <a:t>https://continuityoak.org.uk/lessons#</a:t>
            </a:r>
            <a:endParaRPr lang="en-GB" dirty="0"/>
          </a:p>
          <a:p>
            <a:endParaRPr lang="en-GB" dirty="0"/>
          </a:p>
        </p:txBody>
      </p:sp>
    </p:spTree>
    <p:extLst>
      <p:ext uri="{BB962C8B-B14F-4D97-AF65-F5344CB8AC3E}">
        <p14:creationId xmlns:p14="http://schemas.microsoft.com/office/powerpoint/2010/main" val="19460009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BBC Bitesize </a:t>
            </a: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19150" y="1633537"/>
            <a:ext cx="10553700" cy="3590925"/>
          </a:xfrm>
          <a:prstGeom prst="rect">
            <a:avLst/>
          </a:prstGeom>
        </p:spPr>
      </p:pic>
    </p:spTree>
    <p:extLst>
      <p:ext uri="{BB962C8B-B14F-4D97-AF65-F5344CB8AC3E}">
        <p14:creationId xmlns:p14="http://schemas.microsoft.com/office/powerpoint/2010/main" val="6598162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967</TotalTime>
  <Words>1189</Words>
  <Application>Microsoft Office PowerPoint</Application>
  <PresentationFormat>Widescreen</PresentationFormat>
  <Paragraphs>256</Paragraphs>
  <Slides>23</Slides>
  <Notes>6</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Aptos</vt:lpstr>
      <vt:lpstr>Arial</vt:lpstr>
      <vt:lpstr>Calibri</vt:lpstr>
      <vt:lpstr>Calibri Light</vt:lpstr>
      <vt:lpstr>Century Gothic</vt:lpstr>
      <vt:lpstr>Montserrat</vt:lpstr>
      <vt:lpstr>Office Theme</vt:lpstr>
      <vt:lpstr>How can I support my child with Science in Y11? </vt:lpstr>
      <vt:lpstr>Specification details  </vt:lpstr>
      <vt:lpstr>PowerPoint Presentation</vt:lpstr>
      <vt:lpstr>GCSE Separate and Combined Science EXAM DATES   </vt:lpstr>
      <vt:lpstr>Topics covered on each paper  – see specification </vt:lpstr>
      <vt:lpstr>PowerPoint Presentation</vt:lpstr>
      <vt:lpstr>Educake </vt:lpstr>
      <vt:lpstr>Seneca </vt:lpstr>
      <vt:lpstr>Focus </vt:lpstr>
      <vt:lpstr>Practice papers</vt:lpstr>
      <vt:lpstr>Flashcards </vt:lpstr>
      <vt:lpstr>Some tips  </vt:lpstr>
      <vt:lpstr>PowerPoint Presentation</vt:lpstr>
      <vt:lpstr>PowerPoint Presentation</vt:lpstr>
      <vt:lpstr>Read, cover, check, add </vt:lpstr>
      <vt:lpstr>Mind Maps </vt:lpstr>
      <vt:lpstr>Teach someone else </vt:lpstr>
      <vt:lpstr>Flashcards </vt:lpstr>
      <vt:lpstr>GCSE pod </vt:lpstr>
      <vt:lpstr>Videos – Free science lessons   </vt:lpstr>
      <vt:lpstr>Primrose Kitten </vt:lpstr>
      <vt:lpstr>Oak National Academy </vt:lpstr>
      <vt:lpstr>BBC Bitesize </vt:lpstr>
    </vt:vector>
  </TitlesOfParts>
  <Company>North Gosforth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Willis</dc:creator>
  <cp:lastModifiedBy>Helen Willis</cp:lastModifiedBy>
  <cp:revision>57</cp:revision>
  <dcterms:created xsi:type="dcterms:W3CDTF">2022-02-16T10:09:11Z</dcterms:created>
  <dcterms:modified xsi:type="dcterms:W3CDTF">2024-12-04T15:28:40Z</dcterms:modified>
</cp:coreProperties>
</file>