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7"/>
  </p:notesMasterIdLst>
  <p:sldIdLst>
    <p:sldId id="262" r:id="rId3"/>
    <p:sldId id="261" r:id="rId4"/>
    <p:sldId id="260" r:id="rId5"/>
    <p:sldId id="317" r:id="rId6"/>
    <p:sldId id="318" r:id="rId7"/>
    <p:sldId id="319" r:id="rId8"/>
    <p:sldId id="320" r:id="rId9"/>
    <p:sldId id="321" r:id="rId10"/>
    <p:sldId id="322" r:id="rId11"/>
    <p:sldId id="323" r:id="rId12"/>
    <p:sldId id="324" r:id="rId13"/>
    <p:sldId id="277" r:id="rId14"/>
    <p:sldId id="325" r:id="rId15"/>
    <p:sldId id="326" r:id="rId16"/>
    <p:sldId id="330" r:id="rId17"/>
    <p:sldId id="266" r:id="rId18"/>
    <p:sldId id="264" r:id="rId19"/>
    <p:sldId id="265" r:id="rId20"/>
    <p:sldId id="267" r:id="rId21"/>
    <p:sldId id="268" r:id="rId22"/>
    <p:sldId id="331" r:id="rId23"/>
    <p:sldId id="270" r:id="rId24"/>
    <p:sldId id="271" r:id="rId25"/>
    <p:sldId id="272" r:id="rId26"/>
    <p:sldId id="274" r:id="rId27"/>
    <p:sldId id="327" r:id="rId28"/>
    <p:sldId id="269" r:id="rId29"/>
    <p:sldId id="276" r:id="rId30"/>
    <p:sldId id="328" r:id="rId31"/>
    <p:sldId id="278" r:id="rId32"/>
    <p:sldId id="256" r:id="rId33"/>
    <p:sldId id="329" r:id="rId34"/>
    <p:sldId id="259" r:id="rId35"/>
    <p:sldId id="297" r:id="rId36"/>
    <p:sldId id="257" r:id="rId37"/>
    <p:sldId id="332" r:id="rId38"/>
    <p:sldId id="333" r:id="rId39"/>
    <p:sldId id="299" r:id="rId40"/>
    <p:sldId id="296" r:id="rId41"/>
    <p:sldId id="275" r:id="rId42"/>
    <p:sldId id="300" r:id="rId43"/>
    <p:sldId id="301" r:id="rId44"/>
    <p:sldId id="302" r:id="rId45"/>
    <p:sldId id="33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697DB4-FFAE-2820-3BB1-94195C9AF2AF}" v="25" dt="2025-11-13T15:30:57.325"/>
    <p1510:client id="{C7FBC962-C72F-F7AB-3204-FA945F262004}" v="145" dt="2025-11-12T21:24:49.7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AE3A71-618E-4E32-BBFE-1EBF0BA9466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ADF9354D-7E16-4224-87AB-163F4F50CA89}">
      <dgm:prSet/>
      <dgm:spPr/>
      <dgm:t>
        <a:bodyPr/>
        <a:lstStyle/>
        <a:p>
          <a:pPr>
            <a:lnSpc>
              <a:spcPct val="100000"/>
            </a:lnSpc>
          </a:pPr>
          <a:r>
            <a:rPr lang="en-GB"/>
            <a:t>Working together to help achieve the best results we can</a:t>
          </a:r>
          <a:endParaRPr lang="en-US"/>
        </a:p>
      </dgm:t>
    </dgm:pt>
    <dgm:pt modelId="{D0956C67-E0C8-466A-B1CC-3D946E1CA3E3}" type="parTrans" cxnId="{5A98A346-17C5-4159-8AC0-2B679FEC98E8}">
      <dgm:prSet/>
      <dgm:spPr/>
      <dgm:t>
        <a:bodyPr/>
        <a:lstStyle/>
        <a:p>
          <a:endParaRPr lang="en-US"/>
        </a:p>
      </dgm:t>
    </dgm:pt>
    <dgm:pt modelId="{6CC3997E-1565-4014-A156-6B1F05A3D1D2}" type="sibTrans" cxnId="{5A98A346-17C5-4159-8AC0-2B679FEC98E8}">
      <dgm:prSet/>
      <dgm:spPr/>
      <dgm:t>
        <a:bodyPr/>
        <a:lstStyle/>
        <a:p>
          <a:endParaRPr lang="en-US"/>
        </a:p>
      </dgm:t>
    </dgm:pt>
    <dgm:pt modelId="{2A307932-67BC-4087-9293-1ACB41F9E4D5}">
      <dgm:prSet phldr="0"/>
      <dgm:spPr/>
      <dgm:t>
        <a:bodyPr/>
        <a:lstStyle/>
        <a:p>
          <a:pPr rtl="0">
            <a:lnSpc>
              <a:spcPct val="100000"/>
            </a:lnSpc>
          </a:pPr>
          <a:r>
            <a:rPr lang="en-GB">
              <a:latin typeface="Calibri Light" panose="020F0302020204030204"/>
            </a:rPr>
            <a:t>Key dates</a:t>
          </a:r>
          <a:endParaRPr lang="en-GB"/>
        </a:p>
      </dgm:t>
    </dgm:pt>
    <dgm:pt modelId="{30C69204-3434-4D0F-A222-7DFC5D298F22}" type="parTrans" cxnId="{B7C92CB5-46F7-4B24-902B-B49CE01E05F0}">
      <dgm:prSet/>
      <dgm:spPr/>
      <dgm:t>
        <a:bodyPr/>
        <a:lstStyle/>
        <a:p>
          <a:endParaRPr lang="en-US"/>
        </a:p>
      </dgm:t>
    </dgm:pt>
    <dgm:pt modelId="{8E129CAC-9F15-4421-9D8F-A2A355E4B703}" type="sibTrans" cxnId="{B7C92CB5-46F7-4B24-902B-B49CE01E05F0}">
      <dgm:prSet/>
      <dgm:spPr/>
      <dgm:t>
        <a:bodyPr/>
        <a:lstStyle/>
        <a:p>
          <a:endParaRPr lang="en-US"/>
        </a:p>
      </dgm:t>
    </dgm:pt>
    <dgm:pt modelId="{CB9D3E68-8D5F-4469-AA5E-9A2602FD4B3F}">
      <dgm:prSet/>
      <dgm:spPr/>
      <dgm:t>
        <a:bodyPr/>
        <a:lstStyle/>
        <a:p>
          <a:pPr>
            <a:lnSpc>
              <a:spcPct val="100000"/>
            </a:lnSpc>
          </a:pPr>
          <a:r>
            <a:rPr lang="en-GB"/>
            <a:t>Gosforth 6th form introduction</a:t>
          </a:r>
          <a:endParaRPr lang="en-US"/>
        </a:p>
      </dgm:t>
    </dgm:pt>
    <dgm:pt modelId="{081669D7-5263-4C14-95E9-978D778DF055}" type="parTrans" cxnId="{54C1BCBF-1543-49FE-B3A0-7E1EE4C8792E}">
      <dgm:prSet/>
      <dgm:spPr/>
      <dgm:t>
        <a:bodyPr/>
        <a:lstStyle/>
        <a:p>
          <a:endParaRPr lang="en-US"/>
        </a:p>
      </dgm:t>
    </dgm:pt>
    <dgm:pt modelId="{1E645953-27EC-40C0-96BD-FEB1B4AA88AC}" type="sibTrans" cxnId="{54C1BCBF-1543-49FE-B3A0-7E1EE4C8792E}">
      <dgm:prSet/>
      <dgm:spPr/>
      <dgm:t>
        <a:bodyPr/>
        <a:lstStyle/>
        <a:p>
          <a:endParaRPr lang="en-US"/>
        </a:p>
      </dgm:t>
    </dgm:pt>
    <dgm:pt modelId="{9D36DC5D-C556-4D66-A6BE-BE01489A344B}">
      <dgm:prSet phldr="0"/>
      <dgm:spPr/>
      <dgm:t>
        <a:bodyPr/>
        <a:lstStyle/>
        <a:p>
          <a:pPr rtl="0">
            <a:lnSpc>
              <a:spcPct val="100000"/>
            </a:lnSpc>
          </a:pPr>
          <a:r>
            <a:rPr lang="en-GB">
              <a:latin typeface="Calibri Light" panose="020F0302020204030204"/>
            </a:rPr>
            <a:t>Core subject revision support</a:t>
          </a:r>
        </a:p>
      </dgm:t>
    </dgm:pt>
    <dgm:pt modelId="{DE4889E9-B2DF-4997-AF66-B9C1A3ADAEC6}" type="parTrans" cxnId="{7500F4E9-6010-4ED3-BCA9-8C3868BDD0E4}">
      <dgm:prSet/>
      <dgm:spPr/>
    </dgm:pt>
    <dgm:pt modelId="{54A81004-373C-4720-A1A6-85B6082CB3FB}" type="sibTrans" cxnId="{7500F4E9-6010-4ED3-BCA9-8C3868BDD0E4}">
      <dgm:prSet/>
      <dgm:spPr/>
    </dgm:pt>
    <dgm:pt modelId="{BDD8773F-009A-4069-9EC1-33649387B698}" type="pres">
      <dgm:prSet presAssocID="{07AE3A71-618E-4E32-BBFE-1EBF0BA9466F}" presName="root" presStyleCnt="0">
        <dgm:presLayoutVars>
          <dgm:dir/>
          <dgm:resizeHandles val="exact"/>
        </dgm:presLayoutVars>
      </dgm:prSet>
      <dgm:spPr/>
    </dgm:pt>
    <dgm:pt modelId="{899C80DE-56AB-465F-BDA5-5A8BFEFF5EC0}" type="pres">
      <dgm:prSet presAssocID="{ADF9354D-7E16-4224-87AB-163F4F50CA89}" presName="compNode" presStyleCnt="0"/>
      <dgm:spPr/>
    </dgm:pt>
    <dgm:pt modelId="{DDAC2A02-E69F-4F69-B9D5-BDC0B816BA15}" type="pres">
      <dgm:prSet presAssocID="{ADF9354D-7E16-4224-87AB-163F4F50CA89}" presName="bgRect" presStyleLbl="bgShp" presStyleIdx="0" presStyleCnt="4"/>
      <dgm:spPr/>
    </dgm:pt>
    <dgm:pt modelId="{45ED2081-3DFB-4E60-864A-56B3D7C56C74}" type="pres">
      <dgm:prSet presAssocID="{ADF9354D-7E16-4224-87AB-163F4F50CA8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CFF927A3-94CE-4FF8-AC5D-FF7CEBAB90A2}" type="pres">
      <dgm:prSet presAssocID="{ADF9354D-7E16-4224-87AB-163F4F50CA89}" presName="spaceRect" presStyleCnt="0"/>
      <dgm:spPr/>
    </dgm:pt>
    <dgm:pt modelId="{1FADE337-6E9A-4FCE-A506-EB0FAABAB604}" type="pres">
      <dgm:prSet presAssocID="{ADF9354D-7E16-4224-87AB-163F4F50CA89}" presName="parTx" presStyleLbl="revTx" presStyleIdx="0" presStyleCnt="4">
        <dgm:presLayoutVars>
          <dgm:chMax val="0"/>
          <dgm:chPref val="0"/>
        </dgm:presLayoutVars>
      </dgm:prSet>
      <dgm:spPr/>
    </dgm:pt>
    <dgm:pt modelId="{F0EF4CAD-C707-4A3D-A338-F6DA3DEFB441}" type="pres">
      <dgm:prSet presAssocID="{6CC3997E-1565-4014-A156-6B1F05A3D1D2}" presName="sibTrans" presStyleCnt="0"/>
      <dgm:spPr/>
    </dgm:pt>
    <dgm:pt modelId="{A54ED3E5-E035-4AE5-8E43-A915BECA1DC4}" type="pres">
      <dgm:prSet presAssocID="{2A307932-67BC-4087-9293-1ACB41F9E4D5}" presName="compNode" presStyleCnt="0"/>
      <dgm:spPr/>
    </dgm:pt>
    <dgm:pt modelId="{73AF8E29-6E7B-4DDF-94F6-59A9526D9B43}" type="pres">
      <dgm:prSet presAssocID="{2A307932-67BC-4087-9293-1ACB41F9E4D5}" presName="bgRect" presStyleLbl="bgShp" presStyleIdx="1" presStyleCnt="4"/>
      <dgm:spPr/>
    </dgm:pt>
    <dgm:pt modelId="{B6D588FF-F370-4F9F-AB9E-77235543D0B2}" type="pres">
      <dgm:prSet presAssocID="{2A307932-67BC-4087-9293-1ACB41F9E4D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62A02B56-E704-4121-905A-BE81D54D9253}" type="pres">
      <dgm:prSet presAssocID="{2A307932-67BC-4087-9293-1ACB41F9E4D5}" presName="spaceRect" presStyleCnt="0"/>
      <dgm:spPr/>
    </dgm:pt>
    <dgm:pt modelId="{724405C9-21E7-4F2A-8A6C-3EE5BF1B79AD}" type="pres">
      <dgm:prSet presAssocID="{2A307932-67BC-4087-9293-1ACB41F9E4D5}" presName="parTx" presStyleLbl="revTx" presStyleIdx="1" presStyleCnt="4">
        <dgm:presLayoutVars>
          <dgm:chMax val="0"/>
          <dgm:chPref val="0"/>
        </dgm:presLayoutVars>
      </dgm:prSet>
      <dgm:spPr/>
    </dgm:pt>
    <dgm:pt modelId="{88BB39B5-03BB-4C9D-8B9F-52141C401768}" type="pres">
      <dgm:prSet presAssocID="{8E129CAC-9F15-4421-9D8F-A2A355E4B703}" presName="sibTrans" presStyleCnt="0"/>
      <dgm:spPr/>
    </dgm:pt>
    <dgm:pt modelId="{96856C56-8646-4DE6-9254-ECE3483B9C35}" type="pres">
      <dgm:prSet presAssocID="{CB9D3E68-8D5F-4469-AA5E-9A2602FD4B3F}" presName="compNode" presStyleCnt="0"/>
      <dgm:spPr/>
    </dgm:pt>
    <dgm:pt modelId="{C1EF8771-2FDA-4F9A-9095-BF95273AF468}" type="pres">
      <dgm:prSet presAssocID="{CB9D3E68-8D5F-4469-AA5E-9A2602FD4B3F}" presName="bgRect" presStyleLbl="bgShp" presStyleIdx="2" presStyleCnt="4"/>
      <dgm:spPr/>
    </dgm:pt>
    <dgm:pt modelId="{23101FA8-0A56-4613-8680-D765150C87A0}" type="pres">
      <dgm:prSet presAssocID="{CB9D3E68-8D5F-4469-AA5E-9A2602FD4B3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D80D534A-E17E-49D4-9C85-952377EED12B}" type="pres">
      <dgm:prSet presAssocID="{CB9D3E68-8D5F-4469-AA5E-9A2602FD4B3F}" presName="spaceRect" presStyleCnt="0"/>
      <dgm:spPr/>
    </dgm:pt>
    <dgm:pt modelId="{E4A90CB1-B6D1-4113-99B5-599A401DB50A}" type="pres">
      <dgm:prSet presAssocID="{CB9D3E68-8D5F-4469-AA5E-9A2602FD4B3F}" presName="parTx" presStyleLbl="revTx" presStyleIdx="2" presStyleCnt="4">
        <dgm:presLayoutVars>
          <dgm:chMax val="0"/>
          <dgm:chPref val="0"/>
        </dgm:presLayoutVars>
      </dgm:prSet>
      <dgm:spPr/>
    </dgm:pt>
    <dgm:pt modelId="{E1474D93-1547-48C0-B3F9-15C2109A78F5}" type="pres">
      <dgm:prSet presAssocID="{1E645953-27EC-40C0-96BD-FEB1B4AA88AC}" presName="sibTrans" presStyleCnt="0"/>
      <dgm:spPr/>
    </dgm:pt>
    <dgm:pt modelId="{72E67022-5C71-41A7-81B2-BB2A072D08E2}" type="pres">
      <dgm:prSet presAssocID="{9D36DC5D-C556-4D66-A6BE-BE01489A344B}" presName="compNode" presStyleCnt="0"/>
      <dgm:spPr/>
    </dgm:pt>
    <dgm:pt modelId="{58BB30F6-121D-488E-B2EE-2B916FC5ADDE}" type="pres">
      <dgm:prSet presAssocID="{9D36DC5D-C556-4D66-A6BE-BE01489A344B}" presName="bgRect" presStyleLbl="bgShp" presStyleIdx="3" presStyleCnt="4"/>
      <dgm:spPr/>
    </dgm:pt>
    <dgm:pt modelId="{D2E75B6C-F9DC-4C15-8D83-A9CEE6F900E6}" type="pres">
      <dgm:prSet presAssocID="{9D36DC5D-C556-4D66-A6BE-BE01489A344B}" presName="iconRect" presStyleLbl="node1" presStyleIdx="3" presStyleCnt="4"/>
      <dgm:spPr/>
    </dgm:pt>
    <dgm:pt modelId="{8A69607D-2DAD-4359-A8C6-A76BBEA2C6E2}" type="pres">
      <dgm:prSet presAssocID="{9D36DC5D-C556-4D66-A6BE-BE01489A344B}" presName="spaceRect" presStyleCnt="0"/>
      <dgm:spPr/>
    </dgm:pt>
    <dgm:pt modelId="{BB943878-FDBB-4C11-8E82-4A9CC78FC0AF}" type="pres">
      <dgm:prSet presAssocID="{9D36DC5D-C556-4D66-A6BE-BE01489A344B}" presName="parTx" presStyleLbl="revTx" presStyleIdx="3" presStyleCnt="4">
        <dgm:presLayoutVars>
          <dgm:chMax val="0"/>
          <dgm:chPref val="0"/>
        </dgm:presLayoutVars>
      </dgm:prSet>
      <dgm:spPr/>
    </dgm:pt>
  </dgm:ptLst>
  <dgm:cxnLst>
    <dgm:cxn modelId="{01C7D444-13F3-40BA-A3CA-714178E79264}" type="presOf" srcId="{9D36DC5D-C556-4D66-A6BE-BE01489A344B}" destId="{BB943878-FDBB-4C11-8E82-4A9CC78FC0AF}" srcOrd="0" destOrd="0" presId="urn:microsoft.com/office/officeart/2018/2/layout/IconVerticalSolidList"/>
    <dgm:cxn modelId="{5A98A346-17C5-4159-8AC0-2B679FEC98E8}" srcId="{07AE3A71-618E-4E32-BBFE-1EBF0BA9466F}" destId="{ADF9354D-7E16-4224-87AB-163F4F50CA89}" srcOrd="0" destOrd="0" parTransId="{D0956C67-E0C8-466A-B1CC-3D946E1CA3E3}" sibTransId="{6CC3997E-1565-4014-A156-6B1F05A3D1D2}"/>
    <dgm:cxn modelId="{BEA3A94A-C010-4606-BFF3-CC05E89688D1}" type="presOf" srcId="{2A307932-67BC-4087-9293-1ACB41F9E4D5}" destId="{724405C9-21E7-4F2A-8A6C-3EE5BF1B79AD}" srcOrd="0" destOrd="0" presId="urn:microsoft.com/office/officeart/2018/2/layout/IconVerticalSolidList"/>
    <dgm:cxn modelId="{46EE6350-BDCF-47E7-843A-3E7A9BED200B}" type="presOf" srcId="{ADF9354D-7E16-4224-87AB-163F4F50CA89}" destId="{1FADE337-6E9A-4FCE-A506-EB0FAABAB604}" srcOrd="0" destOrd="0" presId="urn:microsoft.com/office/officeart/2018/2/layout/IconVerticalSolidList"/>
    <dgm:cxn modelId="{B7C92CB5-46F7-4B24-902B-B49CE01E05F0}" srcId="{07AE3A71-618E-4E32-BBFE-1EBF0BA9466F}" destId="{2A307932-67BC-4087-9293-1ACB41F9E4D5}" srcOrd="1" destOrd="0" parTransId="{30C69204-3434-4D0F-A222-7DFC5D298F22}" sibTransId="{8E129CAC-9F15-4421-9D8F-A2A355E4B703}"/>
    <dgm:cxn modelId="{5642B4BD-345C-4945-BD84-F2276EBAF560}" type="presOf" srcId="{07AE3A71-618E-4E32-BBFE-1EBF0BA9466F}" destId="{BDD8773F-009A-4069-9EC1-33649387B698}" srcOrd="0" destOrd="0" presId="urn:microsoft.com/office/officeart/2018/2/layout/IconVerticalSolidList"/>
    <dgm:cxn modelId="{54C1BCBF-1543-49FE-B3A0-7E1EE4C8792E}" srcId="{07AE3A71-618E-4E32-BBFE-1EBF0BA9466F}" destId="{CB9D3E68-8D5F-4469-AA5E-9A2602FD4B3F}" srcOrd="2" destOrd="0" parTransId="{081669D7-5263-4C14-95E9-978D778DF055}" sibTransId="{1E645953-27EC-40C0-96BD-FEB1B4AA88AC}"/>
    <dgm:cxn modelId="{7500F4E9-6010-4ED3-BCA9-8C3868BDD0E4}" srcId="{07AE3A71-618E-4E32-BBFE-1EBF0BA9466F}" destId="{9D36DC5D-C556-4D66-A6BE-BE01489A344B}" srcOrd="3" destOrd="0" parTransId="{DE4889E9-B2DF-4997-AF66-B9C1A3ADAEC6}" sibTransId="{54A81004-373C-4720-A1A6-85B6082CB3FB}"/>
    <dgm:cxn modelId="{9C73DEEE-284B-42AE-91D5-5C44240F36C6}" type="presOf" srcId="{CB9D3E68-8D5F-4469-AA5E-9A2602FD4B3F}" destId="{E4A90CB1-B6D1-4113-99B5-599A401DB50A}" srcOrd="0" destOrd="0" presId="urn:microsoft.com/office/officeart/2018/2/layout/IconVerticalSolidList"/>
    <dgm:cxn modelId="{D854057D-E307-48C1-B3BD-FF6C80E4DB46}" type="presParOf" srcId="{BDD8773F-009A-4069-9EC1-33649387B698}" destId="{899C80DE-56AB-465F-BDA5-5A8BFEFF5EC0}" srcOrd="0" destOrd="0" presId="urn:microsoft.com/office/officeart/2018/2/layout/IconVerticalSolidList"/>
    <dgm:cxn modelId="{354036B5-0769-4376-8523-D88380ED780A}" type="presParOf" srcId="{899C80DE-56AB-465F-BDA5-5A8BFEFF5EC0}" destId="{DDAC2A02-E69F-4F69-B9D5-BDC0B816BA15}" srcOrd="0" destOrd="0" presId="urn:microsoft.com/office/officeart/2018/2/layout/IconVerticalSolidList"/>
    <dgm:cxn modelId="{F521A705-55B7-42EB-AE5C-E58E293AF00B}" type="presParOf" srcId="{899C80DE-56AB-465F-BDA5-5A8BFEFF5EC0}" destId="{45ED2081-3DFB-4E60-864A-56B3D7C56C74}" srcOrd="1" destOrd="0" presId="urn:microsoft.com/office/officeart/2018/2/layout/IconVerticalSolidList"/>
    <dgm:cxn modelId="{B094615D-C6B0-466C-ACD4-80BFB838087D}" type="presParOf" srcId="{899C80DE-56AB-465F-BDA5-5A8BFEFF5EC0}" destId="{CFF927A3-94CE-4FF8-AC5D-FF7CEBAB90A2}" srcOrd="2" destOrd="0" presId="urn:microsoft.com/office/officeart/2018/2/layout/IconVerticalSolidList"/>
    <dgm:cxn modelId="{0ADE5ED2-7028-4554-B23E-C64DAC999092}" type="presParOf" srcId="{899C80DE-56AB-465F-BDA5-5A8BFEFF5EC0}" destId="{1FADE337-6E9A-4FCE-A506-EB0FAABAB604}" srcOrd="3" destOrd="0" presId="urn:microsoft.com/office/officeart/2018/2/layout/IconVerticalSolidList"/>
    <dgm:cxn modelId="{7BD0A209-1A04-42A4-8B11-6BEC603834C1}" type="presParOf" srcId="{BDD8773F-009A-4069-9EC1-33649387B698}" destId="{F0EF4CAD-C707-4A3D-A338-F6DA3DEFB441}" srcOrd="1" destOrd="0" presId="urn:microsoft.com/office/officeart/2018/2/layout/IconVerticalSolidList"/>
    <dgm:cxn modelId="{C699E2FA-B8F8-4AA9-B434-339CE0F100BC}" type="presParOf" srcId="{BDD8773F-009A-4069-9EC1-33649387B698}" destId="{A54ED3E5-E035-4AE5-8E43-A915BECA1DC4}" srcOrd="2" destOrd="0" presId="urn:microsoft.com/office/officeart/2018/2/layout/IconVerticalSolidList"/>
    <dgm:cxn modelId="{22B6F3CA-8DCE-48A8-B7FC-23AFFC133712}" type="presParOf" srcId="{A54ED3E5-E035-4AE5-8E43-A915BECA1DC4}" destId="{73AF8E29-6E7B-4DDF-94F6-59A9526D9B43}" srcOrd="0" destOrd="0" presId="urn:microsoft.com/office/officeart/2018/2/layout/IconVerticalSolidList"/>
    <dgm:cxn modelId="{92560EE4-E047-4243-BF02-C59B71DAA78B}" type="presParOf" srcId="{A54ED3E5-E035-4AE5-8E43-A915BECA1DC4}" destId="{B6D588FF-F370-4F9F-AB9E-77235543D0B2}" srcOrd="1" destOrd="0" presId="urn:microsoft.com/office/officeart/2018/2/layout/IconVerticalSolidList"/>
    <dgm:cxn modelId="{409689E6-49DD-4F4F-A2D7-446EC6FAABB9}" type="presParOf" srcId="{A54ED3E5-E035-4AE5-8E43-A915BECA1DC4}" destId="{62A02B56-E704-4121-905A-BE81D54D9253}" srcOrd="2" destOrd="0" presId="urn:microsoft.com/office/officeart/2018/2/layout/IconVerticalSolidList"/>
    <dgm:cxn modelId="{89DD6DC6-55E5-4F6A-A725-465104620141}" type="presParOf" srcId="{A54ED3E5-E035-4AE5-8E43-A915BECA1DC4}" destId="{724405C9-21E7-4F2A-8A6C-3EE5BF1B79AD}" srcOrd="3" destOrd="0" presId="urn:microsoft.com/office/officeart/2018/2/layout/IconVerticalSolidList"/>
    <dgm:cxn modelId="{90396F89-7CA7-4688-B38C-0F834DEFE306}" type="presParOf" srcId="{BDD8773F-009A-4069-9EC1-33649387B698}" destId="{88BB39B5-03BB-4C9D-8B9F-52141C401768}" srcOrd="3" destOrd="0" presId="urn:microsoft.com/office/officeart/2018/2/layout/IconVerticalSolidList"/>
    <dgm:cxn modelId="{F9EA17DE-1EE1-49A8-BAE6-A84D44DEA85B}" type="presParOf" srcId="{BDD8773F-009A-4069-9EC1-33649387B698}" destId="{96856C56-8646-4DE6-9254-ECE3483B9C35}" srcOrd="4" destOrd="0" presId="urn:microsoft.com/office/officeart/2018/2/layout/IconVerticalSolidList"/>
    <dgm:cxn modelId="{E1DC4C24-1656-464E-A3CB-41E4D01A6B07}" type="presParOf" srcId="{96856C56-8646-4DE6-9254-ECE3483B9C35}" destId="{C1EF8771-2FDA-4F9A-9095-BF95273AF468}" srcOrd="0" destOrd="0" presId="urn:microsoft.com/office/officeart/2018/2/layout/IconVerticalSolidList"/>
    <dgm:cxn modelId="{4280A1AB-F1D2-4A35-B589-433B8E8AE3DC}" type="presParOf" srcId="{96856C56-8646-4DE6-9254-ECE3483B9C35}" destId="{23101FA8-0A56-4613-8680-D765150C87A0}" srcOrd="1" destOrd="0" presId="urn:microsoft.com/office/officeart/2018/2/layout/IconVerticalSolidList"/>
    <dgm:cxn modelId="{97FDB752-32BD-4F23-BC25-5863CA3A1CBE}" type="presParOf" srcId="{96856C56-8646-4DE6-9254-ECE3483B9C35}" destId="{D80D534A-E17E-49D4-9C85-952377EED12B}" srcOrd="2" destOrd="0" presId="urn:microsoft.com/office/officeart/2018/2/layout/IconVerticalSolidList"/>
    <dgm:cxn modelId="{D2C8EA7C-9F42-42F7-87D6-448EA28B4723}" type="presParOf" srcId="{96856C56-8646-4DE6-9254-ECE3483B9C35}" destId="{E4A90CB1-B6D1-4113-99B5-599A401DB50A}" srcOrd="3" destOrd="0" presId="urn:microsoft.com/office/officeart/2018/2/layout/IconVerticalSolidList"/>
    <dgm:cxn modelId="{1C73E9A9-36D9-4846-9AEE-C412BAD80E79}" type="presParOf" srcId="{BDD8773F-009A-4069-9EC1-33649387B698}" destId="{E1474D93-1547-48C0-B3F9-15C2109A78F5}" srcOrd="5" destOrd="0" presId="urn:microsoft.com/office/officeart/2018/2/layout/IconVerticalSolidList"/>
    <dgm:cxn modelId="{452857A6-A95C-453E-ABB5-5CC70F892231}" type="presParOf" srcId="{BDD8773F-009A-4069-9EC1-33649387B698}" destId="{72E67022-5C71-41A7-81B2-BB2A072D08E2}" srcOrd="6" destOrd="0" presId="urn:microsoft.com/office/officeart/2018/2/layout/IconVerticalSolidList"/>
    <dgm:cxn modelId="{A362D126-7CF5-4483-8712-5AD21819FCA0}" type="presParOf" srcId="{72E67022-5C71-41A7-81B2-BB2A072D08E2}" destId="{58BB30F6-121D-488E-B2EE-2B916FC5ADDE}" srcOrd="0" destOrd="0" presId="urn:microsoft.com/office/officeart/2018/2/layout/IconVerticalSolidList"/>
    <dgm:cxn modelId="{9B77E2CB-4D96-4298-8AD3-FAA13E245A39}" type="presParOf" srcId="{72E67022-5C71-41A7-81B2-BB2A072D08E2}" destId="{D2E75B6C-F9DC-4C15-8D83-A9CEE6F900E6}" srcOrd="1" destOrd="0" presId="urn:microsoft.com/office/officeart/2018/2/layout/IconVerticalSolidList"/>
    <dgm:cxn modelId="{6E7BF15E-69AF-41BF-BC63-C9DF6841D81D}" type="presParOf" srcId="{72E67022-5C71-41A7-81B2-BB2A072D08E2}" destId="{8A69607D-2DAD-4359-A8C6-A76BBEA2C6E2}" srcOrd="2" destOrd="0" presId="urn:microsoft.com/office/officeart/2018/2/layout/IconVerticalSolidList"/>
    <dgm:cxn modelId="{EBA7FE98-9AE3-4360-B2EB-DFCED84F1A41}" type="presParOf" srcId="{72E67022-5C71-41A7-81B2-BB2A072D08E2}" destId="{BB943878-FDBB-4C11-8E82-4A9CC78FC0A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AC2A02-E69F-4F69-B9D5-BDC0B816BA15}">
      <dsp:nvSpPr>
        <dsp:cNvPr id="0" name=""/>
        <dsp:cNvSpPr/>
      </dsp:nvSpPr>
      <dsp:spPr>
        <a:xfrm>
          <a:off x="0" y="1805"/>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D2081-3DFB-4E60-864A-56B3D7C56C74}">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ADE337-6E9A-4FCE-A506-EB0FAABAB604}">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Working together to help achieve the best results we can</a:t>
          </a:r>
          <a:endParaRPr lang="en-US" sz="2200" kern="1200"/>
        </a:p>
      </dsp:txBody>
      <dsp:txXfrm>
        <a:off x="1057183" y="1805"/>
        <a:ext cx="9458416" cy="915310"/>
      </dsp:txXfrm>
    </dsp:sp>
    <dsp:sp modelId="{73AF8E29-6E7B-4DDF-94F6-59A9526D9B43}">
      <dsp:nvSpPr>
        <dsp:cNvPr id="0" name=""/>
        <dsp:cNvSpPr/>
      </dsp:nvSpPr>
      <dsp:spPr>
        <a:xfrm>
          <a:off x="0" y="1145944"/>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D588FF-F370-4F9F-AB9E-77235543D0B2}">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4405C9-21E7-4F2A-8A6C-3EE5BF1B79AD}">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rtl="0">
            <a:lnSpc>
              <a:spcPct val="100000"/>
            </a:lnSpc>
            <a:spcBef>
              <a:spcPct val="0"/>
            </a:spcBef>
            <a:spcAft>
              <a:spcPct val="35000"/>
            </a:spcAft>
            <a:buNone/>
          </a:pPr>
          <a:r>
            <a:rPr lang="en-GB" sz="2200" kern="1200">
              <a:latin typeface="Calibri Light" panose="020F0302020204030204"/>
            </a:rPr>
            <a:t>Key dates</a:t>
          </a:r>
          <a:endParaRPr lang="en-GB" sz="2200" kern="1200"/>
        </a:p>
      </dsp:txBody>
      <dsp:txXfrm>
        <a:off x="1057183" y="1145944"/>
        <a:ext cx="9458416" cy="915310"/>
      </dsp:txXfrm>
    </dsp:sp>
    <dsp:sp modelId="{C1EF8771-2FDA-4F9A-9095-BF95273AF468}">
      <dsp:nvSpPr>
        <dsp:cNvPr id="0" name=""/>
        <dsp:cNvSpPr/>
      </dsp:nvSpPr>
      <dsp:spPr>
        <a:xfrm>
          <a:off x="0" y="2290082"/>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101FA8-0A56-4613-8680-D765150C87A0}">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A90CB1-B6D1-4113-99B5-599A401DB50A}">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Gosforth 6th form introduction</a:t>
          </a:r>
          <a:endParaRPr lang="en-US" sz="2200" kern="1200"/>
        </a:p>
      </dsp:txBody>
      <dsp:txXfrm>
        <a:off x="1057183" y="2290082"/>
        <a:ext cx="9458416" cy="915310"/>
      </dsp:txXfrm>
    </dsp:sp>
    <dsp:sp modelId="{58BB30F6-121D-488E-B2EE-2B916FC5ADDE}">
      <dsp:nvSpPr>
        <dsp:cNvPr id="0" name=""/>
        <dsp:cNvSpPr/>
      </dsp:nvSpPr>
      <dsp:spPr>
        <a:xfrm>
          <a:off x="0" y="3434221"/>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E75B6C-F9DC-4C15-8D83-A9CEE6F900E6}">
      <dsp:nvSpPr>
        <dsp:cNvPr id="0" name=""/>
        <dsp:cNvSpPr/>
      </dsp:nvSpPr>
      <dsp:spPr>
        <a:xfrm>
          <a:off x="276881" y="3640166"/>
          <a:ext cx="503420" cy="5034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43878-FDBB-4C11-8E82-4A9CC78FC0AF}">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rtl="0">
            <a:lnSpc>
              <a:spcPct val="100000"/>
            </a:lnSpc>
            <a:spcBef>
              <a:spcPct val="0"/>
            </a:spcBef>
            <a:spcAft>
              <a:spcPct val="35000"/>
            </a:spcAft>
            <a:buNone/>
          </a:pPr>
          <a:r>
            <a:rPr lang="en-GB" sz="2200" kern="1200">
              <a:latin typeface="Calibri Light" panose="020F0302020204030204"/>
            </a:rPr>
            <a:t>Core subject revision support</a:t>
          </a:r>
        </a:p>
      </dsp:txBody>
      <dsp:txXfrm>
        <a:off x="1057183" y="3434221"/>
        <a:ext cx="9458416" cy="91531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C21D25-A847-4509-BA51-F32875E5B515}" type="datetimeFigureOut">
              <a:t>11/17/2025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176E43-4A3A-4AC4-96AC-E5D87E0F10CC}" type="slidenum">
              <a:t>‹#›</a:t>
            </a:fld>
            <a:endParaRPr lang="en-US"/>
          </a:p>
        </p:txBody>
      </p:sp>
    </p:spTree>
    <p:extLst>
      <p:ext uri="{BB962C8B-B14F-4D97-AF65-F5344CB8AC3E}">
        <p14:creationId xmlns:p14="http://schemas.microsoft.com/office/powerpoint/2010/main" val="9952111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ea typeface="ＭＳ Ｐゴシック" panose="020B0600070205080204" pitchFamily="34" charset="-128"/>
              </a:rPr>
              <a:t>As you can see from our entry requirements, we enable students with a wide range of abilities to come to our Sixth Form.  There</a:t>
            </a:r>
            <a:r>
              <a:rPr lang="en-GB" altLang="en-US" baseline="0">
                <a:ea typeface="ＭＳ Ｐゴシック" panose="020B0600070205080204" pitchFamily="34" charset="-128"/>
              </a:rPr>
              <a:t> is even an Access for A Levels course that runs for one year for those students who don’t get 4 grade 4s at GCSE.  This course enables you to resit English and Maths GCSE if you need to and some students progress onto Level 3 courses the following year.  Please take the time to look at the entry requirements for each course that you want to study and think about realistic choices.  These entry requirements vary course by course and have been devised on the basis of what students have needed in the past to have at GCSE in order to go on to pass each A Level course.  There is an explanation at the front of the prospectus of how to calculate your average point score, or APS.</a:t>
            </a:r>
            <a:endParaRPr lang="en-GB" altLang="en-US">
              <a:ea typeface="ＭＳ Ｐゴシック" panose="020B0600070205080204" pitchFamily="34" charset="-128"/>
            </a:endParaRPr>
          </a:p>
        </p:txBody>
      </p:sp>
    </p:spTree>
    <p:extLst>
      <p:ext uri="{BB962C8B-B14F-4D97-AF65-F5344CB8AC3E}">
        <p14:creationId xmlns:p14="http://schemas.microsoft.com/office/powerpoint/2010/main" val="16095658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ea typeface="ＭＳ Ｐゴシック" panose="020B0600070205080204" pitchFamily="34" charset="-128"/>
              </a:rPr>
              <a:t>One of the benefits of the Sixth Form is that you have dedicated spaces</a:t>
            </a:r>
            <a:r>
              <a:rPr lang="en-GB" altLang="en-US" baseline="0">
                <a:ea typeface="ＭＳ Ｐゴシック" panose="020B0600070205080204" pitchFamily="34" charset="-128"/>
              </a:rPr>
              <a:t> just for you.  These include the common room and break out space, as well as learning spaces such as the library and workrooms, where you can have computer access.  Lockers are also available in the common room.  </a:t>
            </a:r>
            <a:endParaRPr lang="en-GB" altLang="en-US">
              <a:ea typeface="ＭＳ Ｐゴシック" panose="020B0600070205080204" pitchFamily="34" charset="-128"/>
            </a:endParaRPr>
          </a:p>
        </p:txBody>
      </p:sp>
    </p:spTree>
    <p:extLst>
      <p:ext uri="{BB962C8B-B14F-4D97-AF65-F5344CB8AC3E}">
        <p14:creationId xmlns:p14="http://schemas.microsoft.com/office/powerpoint/2010/main" val="3720847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GB"/>
              <a:t>This slide gives you a flavour of some of the extra-curricular activities we</a:t>
            </a:r>
            <a:r>
              <a:rPr lang="en-GB" baseline="0"/>
              <a:t> run.  </a:t>
            </a:r>
            <a:r>
              <a:rPr lang="en-GB"/>
              <a:t>There</a:t>
            </a:r>
            <a:r>
              <a:rPr lang="en-GB" baseline="0"/>
              <a:t> is a huge range of clubs, activities, trips and adventures in which you can participate in the Sixth Form, including the Duke of Edinburgh award and World Challenge. Many of the clubs are set up and run by students themselves, giving you the chance to show leadership skills.</a:t>
            </a:r>
            <a:endParaRPr lang="en-GB"/>
          </a:p>
          <a:p>
            <a:pPr>
              <a:defRPr/>
            </a:pPr>
            <a:endParaRPr lang="en-GB"/>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097DB772-C409-4B6D-A43A-597E3935D702}" type="slidenum">
              <a:rPr lang="en-GB" altLang="en-US"/>
              <a:pPr eaLnBrk="1" hangingPunct="1"/>
              <a:t>10</a:t>
            </a:fld>
            <a:endParaRPr lang="en-GB" altLang="en-US"/>
          </a:p>
        </p:txBody>
      </p:sp>
    </p:spTree>
    <p:extLst>
      <p:ext uri="{BB962C8B-B14F-4D97-AF65-F5344CB8AC3E}">
        <p14:creationId xmlns:p14="http://schemas.microsoft.com/office/powerpoint/2010/main" val="3345295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63D5AA-ABE7-42F3-A914-AD38EA71A2A0}" type="slidenum">
              <a:rPr lang="en-GB" smtClean="0"/>
              <a:t>33</a:t>
            </a:fld>
            <a:endParaRPr lang="en-GB"/>
          </a:p>
        </p:txBody>
      </p:sp>
    </p:spTree>
    <p:extLst>
      <p:ext uri="{BB962C8B-B14F-4D97-AF65-F5344CB8AC3E}">
        <p14:creationId xmlns:p14="http://schemas.microsoft.com/office/powerpoint/2010/main" val="514364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Equation sheets given 2022, 2023, 2024 and plan is to provide up to 2027 as well </a:t>
            </a:r>
          </a:p>
          <a:p>
            <a:endParaRPr lang="en-GB"/>
          </a:p>
        </p:txBody>
      </p:sp>
      <p:sp>
        <p:nvSpPr>
          <p:cNvPr id="4" name="Slide Number Placeholder 3"/>
          <p:cNvSpPr>
            <a:spLocks noGrp="1"/>
          </p:cNvSpPr>
          <p:nvPr>
            <p:ph type="sldNum" sz="quarter" idx="5"/>
          </p:nvPr>
        </p:nvSpPr>
        <p:spPr/>
        <p:txBody>
          <a:bodyPr/>
          <a:lstStyle/>
          <a:p>
            <a:fld id="{7063D5AA-ABE7-42F3-A914-AD38EA71A2A0}" type="slidenum">
              <a:rPr lang="en-GB" smtClean="0"/>
              <a:t>34</a:t>
            </a:fld>
            <a:endParaRPr lang="en-GB"/>
          </a:p>
        </p:txBody>
      </p:sp>
    </p:spTree>
    <p:extLst>
      <p:ext uri="{BB962C8B-B14F-4D97-AF65-F5344CB8AC3E}">
        <p14:creationId xmlns:p14="http://schemas.microsoft.com/office/powerpoint/2010/main" val="3800511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Difference is separate science exam = 1 hour 45 minutes, combined science = 1 hour 15</a:t>
            </a:r>
            <a:r>
              <a:rPr lang="en-GB" baseline="0"/>
              <a:t> minutes </a:t>
            </a:r>
          </a:p>
          <a:p>
            <a:r>
              <a:rPr lang="en-GB" baseline="0"/>
              <a:t>F and H tier all taken at the same time. </a:t>
            </a:r>
          </a:p>
          <a:p>
            <a:endParaRPr lang="en-GB" baseline="0"/>
          </a:p>
          <a:p>
            <a:r>
              <a:rPr lang="en-GB" baseline="0"/>
              <a:t>App = £4.99 for the year, or free for the </a:t>
            </a:r>
            <a:r>
              <a:rPr lang="en-GB" baseline="0" err="1"/>
              <a:t>Lite</a:t>
            </a:r>
            <a:r>
              <a:rPr lang="en-GB" baseline="0"/>
              <a:t> version, don’t really need the paid for version (add free, sync with other devices, alerts) really simple, can add icons and different colours. </a:t>
            </a:r>
          </a:p>
          <a:p>
            <a:r>
              <a:rPr lang="en-GB" baseline="0"/>
              <a:t>Add dates to your regular calendar too and phone calendars can give you alerts nearer the time too. </a:t>
            </a:r>
          </a:p>
          <a:p>
            <a:endParaRPr lang="en-GB" baseline="0"/>
          </a:p>
          <a:p>
            <a:r>
              <a:rPr lang="en-GB" baseline="0"/>
              <a:t>Mocks second and third week back after Christmas </a:t>
            </a:r>
            <a:endParaRPr lang="en-GB"/>
          </a:p>
        </p:txBody>
      </p:sp>
      <p:sp>
        <p:nvSpPr>
          <p:cNvPr id="4" name="Slide Number Placeholder 3"/>
          <p:cNvSpPr>
            <a:spLocks noGrp="1"/>
          </p:cNvSpPr>
          <p:nvPr>
            <p:ph type="sldNum" sz="quarter" idx="10"/>
          </p:nvPr>
        </p:nvSpPr>
        <p:spPr/>
        <p:txBody>
          <a:bodyPr/>
          <a:lstStyle/>
          <a:p>
            <a:fld id="{7063D5AA-ABE7-42F3-A914-AD38EA71A2A0}" type="slidenum">
              <a:rPr lang="en-GB" smtClean="0"/>
              <a:t>35</a:t>
            </a:fld>
            <a:endParaRPr lang="en-GB"/>
          </a:p>
        </p:txBody>
      </p:sp>
    </p:spTree>
    <p:extLst>
      <p:ext uri="{BB962C8B-B14F-4D97-AF65-F5344CB8AC3E}">
        <p14:creationId xmlns:p14="http://schemas.microsoft.com/office/powerpoint/2010/main" val="1524598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63D5AA-ABE7-42F3-A914-AD38EA71A2A0}" type="slidenum">
              <a:rPr lang="en-GB" smtClean="0"/>
              <a:t>37</a:t>
            </a:fld>
            <a:endParaRPr lang="en-GB"/>
          </a:p>
        </p:txBody>
      </p:sp>
    </p:spTree>
    <p:extLst>
      <p:ext uri="{BB962C8B-B14F-4D97-AF65-F5344CB8AC3E}">
        <p14:creationId xmlns:p14="http://schemas.microsoft.com/office/powerpoint/2010/main" val="2852362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10 min a day isn’t a big ask, but little steps compound and build up over time </a:t>
            </a:r>
          </a:p>
          <a:p>
            <a:endParaRPr lang="en-GB"/>
          </a:p>
          <a:p>
            <a:r>
              <a:rPr lang="en-GB"/>
              <a:t>So if they read/ watch a video, write down what they remember at the end </a:t>
            </a:r>
          </a:p>
        </p:txBody>
      </p:sp>
      <p:sp>
        <p:nvSpPr>
          <p:cNvPr id="4" name="Slide Number Placeholder 3"/>
          <p:cNvSpPr>
            <a:spLocks noGrp="1"/>
          </p:cNvSpPr>
          <p:nvPr>
            <p:ph type="sldNum" sz="quarter" idx="5"/>
          </p:nvPr>
        </p:nvSpPr>
        <p:spPr/>
        <p:txBody>
          <a:bodyPr/>
          <a:lstStyle/>
          <a:p>
            <a:fld id="{7063D5AA-ABE7-42F3-A914-AD38EA71A2A0}" type="slidenum">
              <a:rPr lang="en-GB" smtClean="0"/>
              <a:t>44</a:t>
            </a:fld>
            <a:endParaRPr lang="en-GB"/>
          </a:p>
        </p:txBody>
      </p:sp>
    </p:spTree>
    <p:extLst>
      <p:ext uri="{BB962C8B-B14F-4D97-AF65-F5344CB8AC3E}">
        <p14:creationId xmlns:p14="http://schemas.microsoft.com/office/powerpoint/2010/main" val="37239324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61435"/>
        </a:solidFill>
        <a:effectLst/>
      </p:bgPr>
    </p:bg>
    <p:spTree>
      <p:nvGrpSpPr>
        <p:cNvPr id="1" name=""/>
        <p:cNvGrpSpPr/>
        <p:nvPr/>
      </p:nvGrpSpPr>
      <p:grpSpPr>
        <a:xfrm>
          <a:off x="0" y="0"/>
          <a:ext cx="0" cy="0"/>
          <a:chOff x="0" y="0"/>
          <a:chExt cx="0" cy="0"/>
        </a:xfrm>
      </p:grpSpPr>
      <p:sp>
        <p:nvSpPr>
          <p:cNvPr id="12" name="Rectangle 11"/>
          <p:cNvSpPr/>
          <p:nvPr userDrawn="1"/>
        </p:nvSpPr>
        <p:spPr>
          <a:xfrm>
            <a:off x="10744201" y="6374674"/>
            <a:ext cx="1447800" cy="483326"/>
          </a:xfrm>
          <a:prstGeom prst="rect">
            <a:avLst/>
          </a:prstGeom>
          <a:solidFill>
            <a:srgbClr val="0A16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3" name="Picture 2"/>
          <p:cNvPicPr>
            <a:picLocks noChangeAspect="1"/>
          </p:cNvPicPr>
          <p:nvPr userDrawn="1"/>
        </p:nvPicPr>
        <p:blipFill rotWithShape="1">
          <a:blip r:embed="rId2"/>
          <a:srcRect l="1055"/>
          <a:stretch/>
        </p:blipFill>
        <p:spPr>
          <a:xfrm>
            <a:off x="2010817" y="2215800"/>
            <a:ext cx="8170369" cy="2426400"/>
          </a:xfrm>
          <a:prstGeom prst="rect">
            <a:avLst/>
          </a:prstGeom>
        </p:spPr>
      </p:pic>
    </p:spTree>
    <p:extLst>
      <p:ext uri="{BB962C8B-B14F-4D97-AF65-F5344CB8AC3E}">
        <p14:creationId xmlns:p14="http://schemas.microsoft.com/office/powerpoint/2010/main" val="285182315"/>
      </p:ext>
    </p:extLst>
  </p:cSld>
  <p:clrMapOvr>
    <a:masterClrMapping/>
  </p:clrMapOvr>
  <p:extLst>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BD8648"/>
                </a:solidFill>
              </a:defRPr>
            </a:lvl1pPr>
          </a:lstStyle>
          <a:p>
            <a:r>
              <a:rPr lang="en-US"/>
              <a:t>Click to edit Master title style</a:t>
            </a:r>
            <a:endParaRPr lang="en-GB"/>
          </a:p>
        </p:txBody>
      </p:sp>
      <p:sp>
        <p:nvSpPr>
          <p:cNvPr id="3" name="Content Placeholder 2"/>
          <p:cNvSpPr>
            <a:spLocks noGrp="1"/>
          </p:cNvSpPr>
          <p:nvPr>
            <p:ph idx="1"/>
          </p:nvPr>
        </p:nvSpPr>
        <p:spPr>
          <a:xfrm>
            <a:off x="838200" y="1827620"/>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1726531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1291068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2608652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8" name="Footer Placeholder 7"/>
          <p:cNvSpPr>
            <a:spLocks noGrp="1"/>
          </p:cNvSpPr>
          <p:nvPr>
            <p:ph type="ftr" sz="quarter" idx="11"/>
          </p:nvPr>
        </p:nvSpPr>
        <p:spPr>
          <a:xfrm>
            <a:off x="4038600" y="6356352"/>
            <a:ext cx="4114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868319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4" name="Footer Placeholder 3"/>
          <p:cNvSpPr>
            <a:spLocks noGrp="1"/>
          </p:cNvSpPr>
          <p:nvPr>
            <p:ph type="ftr" sz="quarter" idx="11"/>
          </p:nvPr>
        </p:nvSpPr>
        <p:spPr>
          <a:xfrm>
            <a:off x="4038600" y="6356352"/>
            <a:ext cx="4114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601170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3" name="Footer Placeholder 2"/>
          <p:cNvSpPr>
            <a:spLocks noGrp="1"/>
          </p:cNvSpPr>
          <p:nvPr>
            <p:ph type="ftr" sz="quarter" idx="11"/>
          </p:nvPr>
        </p:nvSpPr>
        <p:spPr>
          <a:xfrm>
            <a:off x="4038600" y="6356352"/>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4091598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2299724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6" name="Footer Placeholder 5"/>
          <p:cNvSpPr>
            <a:spLocks noGrp="1"/>
          </p:cNvSpPr>
          <p:nvPr>
            <p:ph type="ftr" sz="quarter" idx="11"/>
          </p:nvPr>
        </p:nvSpPr>
        <p:spPr>
          <a:xfrm>
            <a:off x="4038600" y="6356352"/>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2249375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3707130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2"/>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2"/>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2"/>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628928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p:cNvSpPr>
            <a:spLocks noGrp="1" noChangeArrowheads="1"/>
          </p:cNvSpPr>
          <p:nvPr>
            <p:ph type="sldNum" sz="quarter" idx="12"/>
          </p:nvPr>
        </p:nvSpPr>
        <p:spPr>
          <a:ln/>
        </p:spPr>
        <p:txBody>
          <a:bodyPr/>
          <a:lstStyle>
            <a:lvl1pPr>
              <a:defRPr/>
            </a:lvl1pPr>
          </a:lstStyle>
          <a:p>
            <a:pPr>
              <a:defRPr/>
            </a:pPr>
            <a:fld id="{7896CC4E-F0DD-4DDD-AE9E-8D1DC65B6808}" type="slidenum">
              <a:rPr lang="en-GB" altLang="en-US"/>
              <a:pPr>
                <a:defRPr/>
              </a:pPr>
              <a:t>‹#›</a:t>
            </a:fld>
            <a:endParaRPr lang="en-GB" altLang="en-US"/>
          </a:p>
        </p:txBody>
      </p:sp>
    </p:spTree>
    <p:extLst>
      <p:ext uri="{BB962C8B-B14F-4D97-AF65-F5344CB8AC3E}">
        <p14:creationId xmlns:p14="http://schemas.microsoft.com/office/powerpoint/2010/main" val="655395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61435"/>
        </a:solidFill>
        <a:effectLst/>
      </p:bgPr>
    </p:bg>
    <p:spTree>
      <p:nvGrpSpPr>
        <p:cNvPr id="1" name=""/>
        <p:cNvGrpSpPr/>
        <p:nvPr/>
      </p:nvGrpSpPr>
      <p:grpSpPr>
        <a:xfrm>
          <a:off x="0" y="0"/>
          <a:ext cx="0" cy="0"/>
          <a:chOff x="0" y="0"/>
          <a:chExt cx="0" cy="0"/>
        </a:xfrm>
      </p:grpSpPr>
      <p:sp>
        <p:nvSpPr>
          <p:cNvPr id="12" name="Rectangle 11"/>
          <p:cNvSpPr/>
          <p:nvPr userDrawn="1"/>
        </p:nvSpPr>
        <p:spPr>
          <a:xfrm>
            <a:off x="10981509" y="6374674"/>
            <a:ext cx="1210491" cy="483326"/>
          </a:xfrm>
          <a:prstGeom prst="rect">
            <a:avLst/>
          </a:prstGeom>
          <a:solidFill>
            <a:srgbClr val="0A16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userDrawn="1"/>
        </p:nvPicPr>
        <p:blipFill rotWithShape="1">
          <a:blip r:embed="rId2"/>
          <a:srcRect r="329"/>
          <a:stretch/>
        </p:blipFill>
        <p:spPr>
          <a:xfrm>
            <a:off x="2958781" y="2216317"/>
            <a:ext cx="6274438" cy="2425367"/>
          </a:xfrm>
          <a:prstGeom prst="rect">
            <a:avLst/>
          </a:prstGeom>
        </p:spPr>
      </p:pic>
    </p:spTree>
    <p:extLst>
      <p:ext uri="{BB962C8B-B14F-4D97-AF65-F5344CB8AC3E}">
        <p14:creationId xmlns:p14="http://schemas.microsoft.com/office/powerpoint/2010/main" val="285182315"/>
      </p:ext>
    </p:extLst>
  </p:cSld>
  <p:clrMapOvr>
    <a:masterClrMapping/>
  </p:clrMapOvr>
  <p:extLst>
    <p:ext uri="{DCECCB84-F9BA-43D5-87BE-67443E8EF086}">
      <p15:sldGuideLst xmlns:p15="http://schemas.microsoft.com/office/powerpoint/2012/main">
        <p15:guide id="1" pos="3840" userDrawn="1">
          <p15:clr>
            <a:srgbClr val="FBAE40"/>
          </p15:clr>
        </p15:guide>
        <p15:guide id="2" orient="horz" pos="216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BD8648"/>
                </a:solidFill>
              </a:defRPr>
            </a:lvl1pPr>
          </a:lstStyle>
          <a:p>
            <a:r>
              <a:rPr lang="en-US"/>
              <a:t>Click to edit Master title style</a:t>
            </a:r>
            <a:endParaRPr lang="en-GB"/>
          </a:p>
        </p:txBody>
      </p:sp>
      <p:sp>
        <p:nvSpPr>
          <p:cNvPr id="3" name="Content Placeholder 2"/>
          <p:cNvSpPr>
            <a:spLocks noGrp="1"/>
          </p:cNvSpPr>
          <p:nvPr>
            <p:ph idx="1"/>
          </p:nvPr>
        </p:nvSpPr>
        <p:spPr>
          <a:xfrm>
            <a:off x="838200" y="1827620"/>
            <a:ext cx="10515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1726531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12910683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26086524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8683193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601170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40915982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22997245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22493755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37071308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6B4C3E8-2871-4FB5-AC0C-B9307436D73E}" type="datetimeFigureOut">
              <a:rPr lang="en-GB" smtClean="0"/>
              <a:t>17/11/2025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9AACB604-E84B-40CD-AFB9-3FB26F4858F6}" type="slidenum">
              <a:rPr lang="en-GB" smtClean="0"/>
              <a:t>‹#›</a:t>
            </a:fld>
            <a:endParaRPr lang="en-GB"/>
          </a:p>
        </p:txBody>
      </p:sp>
    </p:spTree>
    <p:extLst>
      <p:ext uri="{BB962C8B-B14F-4D97-AF65-F5344CB8AC3E}">
        <p14:creationId xmlns:p14="http://schemas.microsoft.com/office/powerpoint/2010/main" val="628928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2.emf"/><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Rectangle 5"/>
          <p:cNvSpPr/>
          <p:nvPr userDrawn="1"/>
        </p:nvSpPr>
        <p:spPr>
          <a:xfrm>
            <a:off x="0" y="6412182"/>
            <a:ext cx="12192000" cy="445818"/>
          </a:xfrm>
          <a:prstGeom prst="rect">
            <a:avLst/>
          </a:prstGeom>
          <a:solidFill>
            <a:srgbClr val="061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6"/>
          <p:cNvPicPr>
            <a:picLocks noChangeAspect="1"/>
          </p:cNvPicPr>
          <p:nvPr userDrawn="1"/>
        </p:nvPicPr>
        <p:blipFill rotWithShape="1">
          <a:blip r:embed="rId14"/>
          <a:srcRect l="1055"/>
          <a:stretch/>
        </p:blipFill>
        <p:spPr>
          <a:xfrm>
            <a:off x="10749458" y="6429600"/>
            <a:ext cx="1442543" cy="428400"/>
          </a:xfrm>
          <a:prstGeom prst="rect">
            <a:avLst/>
          </a:prstGeom>
        </p:spPr>
      </p:pic>
    </p:spTree>
    <p:extLst>
      <p:ext uri="{BB962C8B-B14F-4D97-AF65-F5344CB8AC3E}">
        <p14:creationId xmlns:p14="http://schemas.microsoft.com/office/powerpoint/2010/main" val="9769673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685800" rtl="0" eaLnBrk="1" latinLnBrk="0" hangingPunct="1">
        <a:lnSpc>
          <a:spcPct val="90000"/>
        </a:lnSpc>
        <a:spcBef>
          <a:spcPct val="0"/>
        </a:spcBef>
        <a:buNone/>
        <a:defRPr sz="3300" b="1" kern="1200">
          <a:solidFill>
            <a:srgbClr val="BD8648"/>
          </a:solidFill>
          <a:latin typeface="Raleway" panose="020B0803030101060003"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0A1635"/>
          </a:solidFill>
          <a:latin typeface="Lato" panose="020F0502020204030203" pitchFamily="34" charset="0"/>
          <a:ea typeface="Lato" panose="020F0502020204030203" pitchFamily="34" charset="0"/>
          <a:cs typeface="Lato" panose="020F050202020403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0A1635"/>
          </a:solidFill>
          <a:latin typeface="Lato" panose="020F0502020204030203" pitchFamily="34" charset="0"/>
          <a:ea typeface="Lato" panose="020F0502020204030203" pitchFamily="34" charset="0"/>
          <a:cs typeface="Lato" panose="020F050202020403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0A1635"/>
          </a:solidFill>
          <a:latin typeface="Lato" panose="020F0502020204030203" pitchFamily="34" charset="0"/>
          <a:ea typeface="Lato" panose="020F0502020204030203" pitchFamily="34" charset="0"/>
          <a:cs typeface="Lato" panose="020F050202020403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0A1635"/>
          </a:solidFill>
          <a:latin typeface="Lato" panose="020F0502020204030203" pitchFamily="34" charset="0"/>
          <a:ea typeface="Lato" panose="020F0502020204030203" pitchFamily="34" charset="0"/>
          <a:cs typeface="Lato" panose="020F050202020403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0A1635"/>
          </a:solidFill>
          <a:latin typeface="Lato" panose="020F0502020204030203" pitchFamily="34" charset="0"/>
          <a:ea typeface="Lato" panose="020F0502020204030203" pitchFamily="34" charset="0"/>
          <a:cs typeface="Lato" panose="020F050202020403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Rectangle 5"/>
          <p:cNvSpPr/>
          <p:nvPr userDrawn="1"/>
        </p:nvSpPr>
        <p:spPr>
          <a:xfrm>
            <a:off x="0" y="6412182"/>
            <a:ext cx="12192000" cy="445818"/>
          </a:xfrm>
          <a:prstGeom prst="rect">
            <a:avLst/>
          </a:prstGeom>
          <a:solidFill>
            <a:srgbClr val="0614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5" name="Picture 4"/>
          <p:cNvPicPr>
            <a:picLocks noChangeAspect="1"/>
          </p:cNvPicPr>
          <p:nvPr userDrawn="1"/>
        </p:nvPicPr>
        <p:blipFill rotWithShape="1">
          <a:blip r:embed="rId13"/>
          <a:srcRect r="329"/>
          <a:stretch/>
        </p:blipFill>
        <p:spPr>
          <a:xfrm>
            <a:off x="11068914" y="6426468"/>
            <a:ext cx="1108273" cy="428400"/>
          </a:xfrm>
          <a:prstGeom prst="rect">
            <a:avLst/>
          </a:prstGeom>
        </p:spPr>
      </p:pic>
    </p:spTree>
    <p:extLst>
      <p:ext uri="{BB962C8B-B14F-4D97-AF65-F5344CB8AC3E}">
        <p14:creationId xmlns:p14="http://schemas.microsoft.com/office/powerpoint/2010/main" val="97696734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b="1" kern="1200">
          <a:solidFill>
            <a:srgbClr val="BD8648"/>
          </a:solidFill>
          <a:latin typeface="Raleway" panose="020B08030301010600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A1635"/>
          </a:solidFill>
          <a:latin typeface="Lato" panose="020F0502020204030203" pitchFamily="34" charset="0"/>
          <a:ea typeface="Lato" panose="020F0502020204030203" pitchFamily="34" charset="0"/>
          <a:cs typeface="Lato" panose="020F050202020403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A1635"/>
          </a:solidFill>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A1635"/>
          </a:solidFill>
          <a:latin typeface="Lato" panose="020F0502020204030203" pitchFamily="34" charset="0"/>
          <a:ea typeface="Lato" panose="020F0502020204030203" pitchFamily="34" charset="0"/>
          <a:cs typeface="Lato" panose="020F050202020403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A1635"/>
          </a:solidFill>
          <a:latin typeface="Lato" panose="020F0502020204030203" pitchFamily="34" charset="0"/>
          <a:ea typeface="Lato" panose="020F0502020204030203" pitchFamily="34" charset="0"/>
          <a:cs typeface="Lato" panose="020F050202020403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A1635"/>
          </a:solidFill>
          <a:latin typeface="Lato" panose="020F0502020204030203" pitchFamily="34" charset="0"/>
          <a:ea typeface="Lato" panose="020F0502020204030203" pitchFamily="34" charset="0"/>
          <a:cs typeface="Lato" panose="020F050202020403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jpeg"/><Relationship Id="rId3" Type="http://schemas.openxmlformats.org/officeDocument/2006/relationships/image" Target="../media/image11.jpeg"/><Relationship Id="rId7" Type="http://schemas.openxmlformats.org/officeDocument/2006/relationships/image" Target="../media/image15.jpeg"/><Relationship Id="rId12" Type="http://schemas.openxmlformats.org/officeDocument/2006/relationships/image" Target="../media/image20.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 Id="rId14" Type="http://schemas.openxmlformats.org/officeDocument/2006/relationships/image" Target="../media/image22.jpeg"/></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www.mathsgenie.co.uk/HCFLCM.html" TargetMode="External"/><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slideLayout" Target="../slideLayouts/slideLayout1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 Id="rId9"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jpeg"/><Relationship Id="rId4" Type="http://schemas.openxmlformats.org/officeDocument/2006/relationships/image" Target="../media/image42.jpeg"/></Relationships>
</file>

<file path=ppt/slides/_rels/slide3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hyperlink" Target="https://www.firstratetutors.com/flashcards/christmas-carol-pack" TargetMode="External"/><Relationship Id="rId2" Type="http://schemas.openxmlformats.org/officeDocument/2006/relationships/image" Target="../media/image45.png"/><Relationship Id="rId1" Type="http://schemas.openxmlformats.org/officeDocument/2006/relationships/slideLayout" Target="../slideLayouts/slideLayout12.xml"/><Relationship Id="rId6" Type="http://schemas.openxmlformats.org/officeDocument/2006/relationships/image" Target="../media/image49.jpeg"/><Relationship Id="rId11" Type="http://schemas.openxmlformats.org/officeDocument/2006/relationships/hyperlink" Target="https://revisionworld.com/a2-level-level-revision/english-literature-gcse-level" TargetMode="External"/><Relationship Id="rId5" Type="http://schemas.openxmlformats.org/officeDocument/2006/relationships/image" Target="../media/image48.jpeg"/><Relationship Id="rId10" Type="http://schemas.openxmlformats.org/officeDocument/2006/relationships/hyperlink" Target="https://www.sparknotes.com/" TargetMode="External"/><Relationship Id="rId4" Type="http://schemas.openxmlformats.org/officeDocument/2006/relationships/image" Target="../media/image47.png"/><Relationship Id="rId9" Type="http://schemas.openxmlformats.org/officeDocument/2006/relationships/hyperlink" Target="https://www.bbc.co.uk/bitesize/articles/zdrk7v4#z2w2p9q"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hyperlink" Target="https://www.aqa.org.uk/subjects/biology" TargetMode="External"/><Relationship Id="rId7" Type="http://schemas.openxmlformats.org/officeDocument/2006/relationships/image" Target="../media/image5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aqa.org.uk/subjects/science" TargetMode="External"/><Relationship Id="rId5" Type="http://schemas.openxmlformats.org/officeDocument/2006/relationships/hyperlink" Target="https://www.aqa.org.uk/subjects/physics" TargetMode="External"/><Relationship Id="rId4" Type="http://schemas.openxmlformats.org/officeDocument/2006/relationships/hyperlink" Target="https://www.aqa.org.uk/subjects/chemistry"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59.png"/><Relationship Id="rId5" Type="http://schemas.openxmlformats.org/officeDocument/2006/relationships/hyperlink" Target="http://www.cgpbooks.co.uk/" TargetMode="External"/><Relationship Id="rId4" Type="http://schemas.openxmlformats.org/officeDocument/2006/relationships/image" Target="../media/image58.png"/></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https://www.youtube.com/watch?v=Y5GEZV6-23k" TargetMode="Externa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www.focuselearning.co.uk/"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physicsandmathstutor.com/" TargetMode="External"/><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hyperlink" Target="https://cognitoedu.org/home"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88521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838200" y="365127"/>
            <a:ext cx="10515600" cy="1325563"/>
          </a:xfrm>
        </p:spPr>
        <p:txBody>
          <a:bodyPr anchor="ctr">
            <a:normAutofit/>
          </a:bodyPr>
          <a:lstStyle/>
          <a:p>
            <a:r>
              <a:rPr lang="en-GB" altLang="en-US"/>
              <a:t>Welcome!</a:t>
            </a:r>
          </a:p>
        </p:txBody>
      </p:sp>
      <p:graphicFrame>
        <p:nvGraphicFramePr>
          <p:cNvPr id="4100" name="Content Placeholder 2">
            <a:extLst>
              <a:ext uri="{FF2B5EF4-FFF2-40B4-BE49-F238E27FC236}">
                <a16:creationId xmlns:a16="http://schemas.microsoft.com/office/drawing/2014/main" id="{E701DAF7-8F84-1C72-04DF-92E71D715C3F}"/>
              </a:ext>
            </a:extLst>
          </p:cNvPr>
          <p:cNvGraphicFramePr>
            <a:graphicFrameLocks noGrp="1"/>
          </p:cNvGraphicFramePr>
          <p:nvPr>
            <p:ph idx="1"/>
            <p:extLst>
              <p:ext uri="{D42A27DB-BD31-4B8C-83A1-F6EECF244321}">
                <p14:modId xmlns:p14="http://schemas.microsoft.com/office/powerpoint/2010/main" val="46288024"/>
              </p:ext>
            </p:extLst>
          </p:nvPr>
        </p:nvGraphicFramePr>
        <p:xfrm>
          <a:off x="838200" y="182762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5901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3177" y="0"/>
            <a:ext cx="7886700" cy="994172"/>
          </a:xfrm>
        </p:spPr>
        <p:txBody>
          <a:bodyPr/>
          <a:lstStyle/>
          <a:p>
            <a:r>
              <a:rPr lang="en-GB">
                <a:latin typeface="Raleway"/>
              </a:rPr>
              <a:t>Key DATES</a:t>
            </a:r>
            <a:endParaRPr lang="en-GB"/>
          </a:p>
        </p:txBody>
      </p:sp>
      <p:sp>
        <p:nvSpPr>
          <p:cNvPr id="5" name="Content Placeholder 4">
            <a:extLst>
              <a:ext uri="{FF2B5EF4-FFF2-40B4-BE49-F238E27FC236}">
                <a16:creationId xmlns:a16="http://schemas.microsoft.com/office/drawing/2014/main" id="{24C43BE0-30C7-2142-72FB-829AB014FC9C}"/>
              </a:ext>
            </a:extLst>
          </p:cNvPr>
          <p:cNvSpPr>
            <a:spLocks noGrp="1"/>
          </p:cNvSpPr>
          <p:nvPr>
            <p:ph idx="1"/>
          </p:nvPr>
        </p:nvSpPr>
        <p:spPr>
          <a:xfrm>
            <a:off x="491401" y="1159694"/>
            <a:ext cx="10580176" cy="5010015"/>
          </a:xfrm>
        </p:spPr>
        <p:txBody>
          <a:bodyPr vert="horz" lIns="91440" tIns="45720" rIns="91440" bIns="45720" rtlCol="0" anchor="t">
            <a:normAutofit/>
          </a:bodyPr>
          <a:lstStyle/>
          <a:p>
            <a:pPr>
              <a:lnSpc>
                <a:spcPct val="100000"/>
              </a:lnSpc>
              <a:spcBef>
                <a:spcPct val="20000"/>
              </a:spcBef>
              <a:spcAft>
                <a:spcPts val="600"/>
              </a:spcAft>
              <a:buFont typeface="Arial"/>
              <a:buChar char="•"/>
            </a:pPr>
            <a:r>
              <a:rPr lang="en-GB" sz="2000" b="1">
                <a:solidFill>
                  <a:srgbClr val="262626"/>
                </a:solidFill>
                <a:latin typeface="Lato"/>
                <a:ea typeface="Lato"/>
                <a:cs typeface="Lato"/>
              </a:rPr>
              <a:t>Year 11 after school revision sessions – Started on Monday 10th November</a:t>
            </a:r>
            <a:endParaRPr lang="en-GB" sz="2000" b="1">
              <a:solidFill>
                <a:srgbClr val="000000"/>
              </a:solidFill>
              <a:latin typeface="Lato"/>
              <a:ea typeface="Lato"/>
              <a:cs typeface="Lato"/>
            </a:endParaRPr>
          </a:p>
          <a:p>
            <a:pPr>
              <a:lnSpc>
                <a:spcPct val="100000"/>
              </a:lnSpc>
              <a:spcBef>
                <a:spcPct val="20000"/>
              </a:spcBef>
              <a:spcAft>
                <a:spcPts val="600"/>
              </a:spcAft>
              <a:buFont typeface="Arial"/>
              <a:buChar char="•"/>
            </a:pPr>
            <a:endParaRPr lang="en-GB" sz="2000">
              <a:solidFill>
                <a:srgbClr val="262626"/>
              </a:solidFill>
              <a:latin typeface="Lato"/>
              <a:ea typeface="Lato"/>
              <a:cs typeface="Lato"/>
            </a:endParaRPr>
          </a:p>
          <a:p>
            <a:pPr>
              <a:lnSpc>
                <a:spcPct val="100000"/>
              </a:lnSpc>
              <a:spcBef>
                <a:spcPct val="20000"/>
              </a:spcBef>
              <a:spcAft>
                <a:spcPts val="600"/>
              </a:spcAft>
              <a:buFont typeface="Arial"/>
              <a:buChar char="•"/>
            </a:pPr>
            <a:r>
              <a:rPr lang="en-GB" sz="2000">
                <a:solidFill>
                  <a:srgbClr val="262626"/>
                </a:solidFill>
                <a:highlight>
                  <a:srgbClr val="BD8648"/>
                </a:highlight>
                <a:latin typeface="Lato"/>
                <a:ea typeface="Lato"/>
                <a:cs typeface="Lato"/>
              </a:rPr>
              <a:t>Year 11 revision evening – Thursday 13th November 5pm to 6.30pm</a:t>
            </a:r>
            <a:endParaRPr lang="en-US" sz="2000">
              <a:solidFill>
                <a:srgbClr val="000000"/>
              </a:solidFill>
              <a:latin typeface="Lato"/>
              <a:ea typeface="Lato"/>
              <a:cs typeface="Lato"/>
            </a:endParaRPr>
          </a:p>
          <a:p>
            <a:pPr>
              <a:lnSpc>
                <a:spcPct val="100000"/>
              </a:lnSpc>
              <a:spcBef>
                <a:spcPct val="20000"/>
              </a:spcBef>
              <a:spcAft>
                <a:spcPts val="600"/>
              </a:spcAft>
              <a:buFont typeface="Arial"/>
              <a:buChar char="•"/>
            </a:pPr>
            <a:endParaRPr lang="en-GB" sz="2000" b="1">
              <a:solidFill>
                <a:srgbClr val="262626"/>
              </a:solidFill>
              <a:highlight>
                <a:srgbClr val="BD8648"/>
              </a:highlight>
              <a:latin typeface="Lato"/>
              <a:ea typeface="Lato"/>
              <a:cs typeface="Lato"/>
            </a:endParaRPr>
          </a:p>
          <a:p>
            <a:pPr>
              <a:lnSpc>
                <a:spcPct val="100000"/>
              </a:lnSpc>
              <a:spcBef>
                <a:spcPct val="20000"/>
              </a:spcBef>
              <a:spcAft>
                <a:spcPts val="600"/>
              </a:spcAft>
              <a:buFont typeface="Arial"/>
              <a:buChar char="•"/>
            </a:pPr>
            <a:r>
              <a:rPr lang="en-GB" sz="2000" b="1">
                <a:solidFill>
                  <a:srgbClr val="262626"/>
                </a:solidFill>
                <a:latin typeface="Lato"/>
                <a:ea typeface="Lato"/>
                <a:cs typeface="Lato"/>
              </a:rPr>
              <a:t>Year 11 mock exams – Start Monday 8th December </a:t>
            </a:r>
            <a:endParaRPr lang="en-GB" sz="2000" b="1">
              <a:solidFill>
                <a:srgbClr val="000000"/>
              </a:solidFill>
              <a:latin typeface="Lato"/>
              <a:ea typeface="Lato"/>
              <a:cs typeface="Lato"/>
            </a:endParaRPr>
          </a:p>
          <a:p>
            <a:pPr>
              <a:lnSpc>
                <a:spcPct val="100000"/>
              </a:lnSpc>
              <a:spcBef>
                <a:spcPct val="20000"/>
              </a:spcBef>
              <a:spcAft>
                <a:spcPts val="600"/>
              </a:spcAft>
              <a:buFont typeface="Arial"/>
              <a:buChar char="•"/>
            </a:pPr>
            <a:endParaRPr lang="en-GB" sz="2000">
              <a:solidFill>
                <a:srgbClr val="262626"/>
              </a:solidFill>
              <a:latin typeface="Lato"/>
              <a:ea typeface="Lato"/>
              <a:cs typeface="Lato"/>
            </a:endParaRPr>
          </a:p>
          <a:p>
            <a:pPr>
              <a:lnSpc>
                <a:spcPct val="100000"/>
              </a:lnSpc>
              <a:spcBef>
                <a:spcPct val="20000"/>
              </a:spcBef>
              <a:spcAft>
                <a:spcPts val="600"/>
              </a:spcAft>
              <a:buFont typeface="Arial"/>
              <a:buChar char="•"/>
            </a:pPr>
            <a:r>
              <a:rPr lang="en-GB" sz="2000">
                <a:solidFill>
                  <a:srgbClr val="262626"/>
                </a:solidFill>
                <a:highlight>
                  <a:srgbClr val="BD8648"/>
                </a:highlight>
                <a:latin typeface="Lato"/>
                <a:ea typeface="Lato"/>
                <a:cs typeface="Lato"/>
              </a:rPr>
              <a:t>Year 11 parents evening – Thursday 22nd January 2026 3.30pm to 6.30pm</a:t>
            </a:r>
            <a:endParaRPr lang="en-GB" sz="2000">
              <a:solidFill>
                <a:srgbClr val="000000"/>
              </a:solidFill>
              <a:latin typeface="Lato"/>
              <a:ea typeface="Lato"/>
              <a:cs typeface="Lato"/>
            </a:endParaRPr>
          </a:p>
          <a:p>
            <a:pPr>
              <a:lnSpc>
                <a:spcPct val="100000"/>
              </a:lnSpc>
              <a:spcBef>
                <a:spcPct val="20000"/>
              </a:spcBef>
              <a:spcAft>
                <a:spcPts val="600"/>
              </a:spcAft>
              <a:buFont typeface="Arial"/>
              <a:buChar char="•"/>
            </a:pPr>
            <a:endParaRPr lang="en-GB" sz="2000">
              <a:solidFill>
                <a:srgbClr val="262626"/>
              </a:solidFill>
              <a:highlight>
                <a:srgbClr val="BD8648"/>
              </a:highlight>
              <a:latin typeface="Lato"/>
              <a:ea typeface="Lato"/>
              <a:cs typeface="Lato"/>
            </a:endParaRPr>
          </a:p>
          <a:p>
            <a:pPr>
              <a:lnSpc>
                <a:spcPct val="100000"/>
              </a:lnSpc>
              <a:spcBef>
                <a:spcPct val="20000"/>
              </a:spcBef>
              <a:spcAft>
                <a:spcPts val="600"/>
              </a:spcAft>
              <a:buFont typeface="Arial"/>
              <a:buChar char="•"/>
            </a:pPr>
            <a:r>
              <a:rPr lang="en-GB" sz="2000">
                <a:solidFill>
                  <a:srgbClr val="262626"/>
                </a:solidFill>
                <a:highlight>
                  <a:srgbClr val="BD8648"/>
                </a:highlight>
                <a:latin typeface="Lato"/>
                <a:ea typeface="Lato"/>
                <a:cs typeface="Lato"/>
              </a:rPr>
              <a:t>Year 11 exam information evening – Wednesday 22nd April 2026 5.30pm to 6.30pm</a:t>
            </a:r>
            <a:endParaRPr lang="en-US" sz="2000">
              <a:solidFill>
                <a:srgbClr val="000000"/>
              </a:solidFill>
              <a:latin typeface="Lato"/>
              <a:ea typeface="Lato"/>
              <a:cs typeface="Lato"/>
            </a:endParaRPr>
          </a:p>
          <a:p>
            <a:pPr>
              <a:lnSpc>
                <a:spcPct val="100000"/>
              </a:lnSpc>
              <a:spcBef>
                <a:spcPct val="20000"/>
              </a:spcBef>
              <a:spcAft>
                <a:spcPts val="600"/>
              </a:spcAft>
              <a:buFont typeface="Arial"/>
              <a:buChar char="•"/>
            </a:pPr>
            <a:endParaRPr lang="en-GB" sz="2000" b="1">
              <a:solidFill>
                <a:srgbClr val="262626"/>
              </a:solidFill>
              <a:highlight>
                <a:srgbClr val="BD8648"/>
              </a:highlight>
              <a:latin typeface="Lato"/>
              <a:ea typeface="Lato"/>
              <a:cs typeface="Lato"/>
            </a:endParaRPr>
          </a:p>
          <a:p>
            <a:pPr>
              <a:lnSpc>
                <a:spcPct val="100000"/>
              </a:lnSpc>
              <a:spcBef>
                <a:spcPct val="20000"/>
              </a:spcBef>
              <a:spcAft>
                <a:spcPts val="600"/>
              </a:spcAft>
              <a:buFont typeface="Arial"/>
              <a:buChar char="•"/>
            </a:pPr>
            <a:r>
              <a:rPr lang="en-GB" sz="2000" b="1">
                <a:solidFill>
                  <a:srgbClr val="262626"/>
                </a:solidFill>
                <a:latin typeface="Lato"/>
                <a:ea typeface="Lato"/>
                <a:cs typeface="Lato"/>
              </a:rPr>
              <a:t>Year 11 exams start – Friday 8</a:t>
            </a:r>
            <a:r>
              <a:rPr lang="en-GB" sz="1300" b="1" baseline="30000">
                <a:solidFill>
                  <a:srgbClr val="262626"/>
                </a:solidFill>
                <a:latin typeface="Lato"/>
                <a:ea typeface="Lato"/>
                <a:cs typeface="Lato"/>
              </a:rPr>
              <a:t>th</a:t>
            </a:r>
            <a:r>
              <a:rPr lang="en-GB" sz="2000" b="1">
                <a:solidFill>
                  <a:srgbClr val="262626"/>
                </a:solidFill>
                <a:latin typeface="Lato"/>
                <a:ea typeface="Lato"/>
                <a:cs typeface="Lato"/>
              </a:rPr>
              <a:t> May 2026</a:t>
            </a:r>
            <a:endParaRPr lang="en-US" b="1"/>
          </a:p>
          <a:p>
            <a:endParaRPr lang="en-US"/>
          </a:p>
        </p:txBody>
      </p:sp>
    </p:spTree>
    <p:extLst>
      <p:ext uri="{BB962C8B-B14F-4D97-AF65-F5344CB8AC3E}">
        <p14:creationId xmlns:p14="http://schemas.microsoft.com/office/powerpoint/2010/main" val="231582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638319"/>
            <a:ext cx="10515600" cy="1433823"/>
          </a:xfrm>
        </p:spPr>
        <p:txBody>
          <a:bodyPr/>
          <a:lstStyle/>
          <a:p>
            <a:r>
              <a:rPr lang="en-GB"/>
              <a:t>Sixth Form at Gosforth Academy </a:t>
            </a:r>
          </a:p>
        </p:txBody>
      </p:sp>
      <p:pic>
        <p:nvPicPr>
          <p:cNvPr id="3" name="Picture 2"/>
          <p:cNvPicPr>
            <a:picLocks noChangeAspect="1"/>
          </p:cNvPicPr>
          <p:nvPr/>
        </p:nvPicPr>
        <p:blipFill>
          <a:blip r:embed="rId2"/>
          <a:stretch>
            <a:fillRect/>
          </a:stretch>
        </p:blipFill>
        <p:spPr>
          <a:xfrm>
            <a:off x="5854478" y="2409793"/>
            <a:ext cx="5492972" cy="3664014"/>
          </a:xfrm>
          <a:prstGeom prst="rect">
            <a:avLst/>
          </a:prstGeom>
        </p:spPr>
      </p:pic>
    </p:spTree>
    <p:extLst>
      <p:ext uri="{BB962C8B-B14F-4D97-AF65-F5344CB8AC3E}">
        <p14:creationId xmlns:p14="http://schemas.microsoft.com/office/powerpoint/2010/main" val="3443535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51749-C128-9D45-E83E-6A47453652BF}"/>
            </a:ext>
          </a:extLst>
        </p:cNvPr>
        <p:cNvGrpSpPr/>
        <p:nvPr/>
      </p:nvGrpSpPr>
      <p:grpSpPr>
        <a:xfrm>
          <a:off x="0" y="0"/>
          <a:ext cx="0" cy="0"/>
          <a:chOff x="0" y="0"/>
          <a:chExt cx="0" cy="0"/>
        </a:xfrm>
      </p:grpSpPr>
      <p:pic>
        <p:nvPicPr>
          <p:cNvPr id="10" name="Picture 9" descr="A person in a blue suit&#10;&#10;Description automatically generated">
            <a:extLst>
              <a:ext uri="{FF2B5EF4-FFF2-40B4-BE49-F238E27FC236}">
                <a16:creationId xmlns:a16="http://schemas.microsoft.com/office/drawing/2014/main" id="{9668B995-6B53-BA3C-3677-91DF012EB916}"/>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66055" y="1232097"/>
            <a:ext cx="3112323" cy="3580008"/>
          </a:xfrm>
          <a:prstGeom prst="rect">
            <a:avLst/>
          </a:prstGeom>
        </p:spPr>
      </p:pic>
      <p:sp>
        <p:nvSpPr>
          <p:cNvPr id="2" name="Title 1">
            <a:extLst>
              <a:ext uri="{FF2B5EF4-FFF2-40B4-BE49-F238E27FC236}">
                <a16:creationId xmlns:a16="http://schemas.microsoft.com/office/drawing/2014/main" id="{7F07F23F-D70A-9B50-3324-64D41FAF1935}"/>
              </a:ext>
            </a:extLst>
          </p:cNvPr>
          <p:cNvSpPr>
            <a:spLocks noGrp="1"/>
          </p:cNvSpPr>
          <p:nvPr>
            <p:ph type="title"/>
          </p:nvPr>
        </p:nvSpPr>
        <p:spPr>
          <a:xfrm>
            <a:off x="339365" y="141402"/>
            <a:ext cx="11491273" cy="1178352"/>
          </a:xfrm>
        </p:spPr>
        <p:txBody>
          <a:bodyPr>
            <a:normAutofit/>
          </a:bodyPr>
          <a:lstStyle/>
          <a:p>
            <a:r>
              <a:rPr lang="en-GB"/>
              <a:t>Sixth Form Team – Specialised Support </a:t>
            </a:r>
          </a:p>
        </p:txBody>
      </p:sp>
      <p:pic>
        <p:nvPicPr>
          <p:cNvPr id="3" name="Picture 2" descr="A person smiling at camera&#10;&#10;Description automatically generated">
            <a:extLst>
              <a:ext uri="{FF2B5EF4-FFF2-40B4-BE49-F238E27FC236}">
                <a16:creationId xmlns:a16="http://schemas.microsoft.com/office/drawing/2014/main" id="{D59B41F5-F637-2E37-CFFB-245C22915C2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184146" y="1715972"/>
            <a:ext cx="1533567" cy="2044617"/>
          </a:xfrm>
          <a:prstGeom prst="rect">
            <a:avLst/>
          </a:prstGeom>
        </p:spPr>
      </p:pic>
      <p:pic>
        <p:nvPicPr>
          <p:cNvPr id="6" name="Picture 5" descr="A person wearing glasses and a sweater&#10;&#10;Description automatically generated">
            <a:extLst>
              <a:ext uri="{FF2B5EF4-FFF2-40B4-BE49-F238E27FC236}">
                <a16:creationId xmlns:a16="http://schemas.microsoft.com/office/drawing/2014/main" id="{4C08BC38-F2B2-230D-26EA-440B101814E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251839" y="4604351"/>
            <a:ext cx="1292997" cy="1605943"/>
          </a:xfrm>
          <a:prstGeom prst="rect">
            <a:avLst/>
          </a:prstGeom>
        </p:spPr>
      </p:pic>
      <p:pic>
        <p:nvPicPr>
          <p:cNvPr id="8" name="Picture 7" descr="A person smiling at the camera&#10;&#10;Description automatically generated">
            <a:extLst>
              <a:ext uri="{FF2B5EF4-FFF2-40B4-BE49-F238E27FC236}">
                <a16:creationId xmlns:a16="http://schemas.microsoft.com/office/drawing/2014/main" id="{6905711D-E1C5-B38D-101E-7D3A7715002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816265" y="4601117"/>
            <a:ext cx="1296541" cy="1609177"/>
          </a:xfrm>
          <a:prstGeom prst="rect">
            <a:avLst/>
          </a:prstGeom>
        </p:spPr>
      </p:pic>
      <p:pic>
        <p:nvPicPr>
          <p:cNvPr id="9" name="Picture 8" descr="A person smiling at camera&#10;&#10;Description automatically generated">
            <a:extLst>
              <a:ext uri="{FF2B5EF4-FFF2-40B4-BE49-F238E27FC236}">
                <a16:creationId xmlns:a16="http://schemas.microsoft.com/office/drawing/2014/main" id="{43D9DE14-A764-2CE1-E2F5-0AB7410B9A45}"/>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8074931" y="1712877"/>
            <a:ext cx="1462080" cy="2053676"/>
          </a:xfrm>
          <a:prstGeom prst="rect">
            <a:avLst/>
          </a:prstGeom>
        </p:spPr>
      </p:pic>
      <p:pic>
        <p:nvPicPr>
          <p:cNvPr id="11" name="Picture 10" descr="A person smiling at camera&#10;&#10;Description automatically generated">
            <a:extLst>
              <a:ext uri="{FF2B5EF4-FFF2-40B4-BE49-F238E27FC236}">
                <a16:creationId xmlns:a16="http://schemas.microsoft.com/office/drawing/2014/main" id="{0E3B0CE9-95F7-3F03-8CD5-4203D0492545}"/>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098705" y="1710984"/>
            <a:ext cx="1457961" cy="2054592"/>
          </a:xfrm>
          <a:prstGeom prst="rect">
            <a:avLst/>
          </a:prstGeom>
        </p:spPr>
      </p:pic>
      <p:pic>
        <p:nvPicPr>
          <p:cNvPr id="4" name="Picture 3" descr="A person smiling at camera&#10;&#10;Description automatically generated">
            <a:extLst>
              <a:ext uri="{FF2B5EF4-FFF2-40B4-BE49-F238E27FC236}">
                <a16:creationId xmlns:a16="http://schemas.microsoft.com/office/drawing/2014/main" id="{F6D0A22A-C24C-3C59-E308-F6C58D76ED75}"/>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445822" y="4608313"/>
            <a:ext cx="1175178" cy="1605042"/>
          </a:xfrm>
          <a:prstGeom prst="rect">
            <a:avLst/>
          </a:prstGeom>
        </p:spPr>
      </p:pic>
      <p:pic>
        <p:nvPicPr>
          <p:cNvPr id="5" name="Picture 4" descr="A person with curly hair wearing a pink blouse&#10;&#10;Description automatically generated">
            <a:extLst>
              <a:ext uri="{FF2B5EF4-FFF2-40B4-BE49-F238E27FC236}">
                <a16:creationId xmlns:a16="http://schemas.microsoft.com/office/drawing/2014/main" id="{9C77DB11-82BD-CAB7-4F7A-F722A0204D89}"/>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9727892" y="4604351"/>
            <a:ext cx="1173327" cy="1609792"/>
          </a:xfrm>
          <a:prstGeom prst="rect">
            <a:avLst/>
          </a:prstGeom>
        </p:spPr>
      </p:pic>
      <p:pic>
        <p:nvPicPr>
          <p:cNvPr id="7" name="Picture 6" descr="A person in a blue sweater&#10;&#10;Description automatically generated">
            <a:extLst>
              <a:ext uri="{FF2B5EF4-FFF2-40B4-BE49-F238E27FC236}">
                <a16:creationId xmlns:a16="http://schemas.microsoft.com/office/drawing/2014/main" id="{D5581349-3AA9-5906-ED94-F50BA2DC2BA9}"/>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991088" y="1715971"/>
            <a:ext cx="1494825" cy="2044617"/>
          </a:xfrm>
          <a:prstGeom prst="rect">
            <a:avLst/>
          </a:prstGeom>
        </p:spPr>
      </p:pic>
      <p:pic>
        <p:nvPicPr>
          <p:cNvPr id="12" name="Picture 11" descr="A person in a black dress&#10;&#10;Description automatically generated">
            <a:extLst>
              <a:ext uri="{FF2B5EF4-FFF2-40B4-BE49-F238E27FC236}">
                <a16:creationId xmlns:a16="http://schemas.microsoft.com/office/drawing/2014/main" id="{66C79786-AD3B-34D0-26BD-A9392F55BBE7}"/>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1435362" y="4601117"/>
            <a:ext cx="1217558" cy="1607263"/>
          </a:xfrm>
          <a:prstGeom prst="rect">
            <a:avLst/>
          </a:prstGeom>
        </p:spPr>
      </p:pic>
      <p:pic>
        <p:nvPicPr>
          <p:cNvPr id="13" name="Picture 12" descr="A person smiling at camera&#10;&#10;Description automatically generated">
            <a:extLst>
              <a:ext uri="{FF2B5EF4-FFF2-40B4-BE49-F238E27FC236}">
                <a16:creationId xmlns:a16="http://schemas.microsoft.com/office/drawing/2014/main" id="{22A3C0B6-5353-69B5-45FF-A5BD6F840ACD}"/>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7006463" y="4624567"/>
            <a:ext cx="1300326" cy="1605644"/>
          </a:xfrm>
          <a:prstGeom prst="rect">
            <a:avLst/>
          </a:prstGeom>
        </p:spPr>
      </p:pic>
      <p:pic>
        <p:nvPicPr>
          <p:cNvPr id="14" name="Picture 13" descr="A person smiling at camera&#10;&#10;Description automatically generated">
            <a:extLst>
              <a:ext uri="{FF2B5EF4-FFF2-40B4-BE49-F238E27FC236}">
                <a16:creationId xmlns:a16="http://schemas.microsoft.com/office/drawing/2014/main" id="{53B74F49-AFF1-7CCF-BC77-609E8799C514}"/>
              </a:ext>
            </a:extLst>
          </p:cNvPr>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5720875" y="4622491"/>
            <a:ext cx="1186358" cy="1609793"/>
          </a:xfrm>
          <a:prstGeom prst="rect">
            <a:avLst/>
          </a:prstGeom>
        </p:spPr>
      </p:pic>
      <p:pic>
        <p:nvPicPr>
          <p:cNvPr id="15" name="Picture 14" descr="A person in a black sweater&#10;&#10;Description automatically generated">
            <a:extLst>
              <a:ext uri="{FF2B5EF4-FFF2-40B4-BE49-F238E27FC236}">
                <a16:creationId xmlns:a16="http://schemas.microsoft.com/office/drawing/2014/main" id="{98DF9B46-35C1-ACB0-0093-448F02C7304F}"/>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10980398" y="4604351"/>
            <a:ext cx="1172024" cy="1609792"/>
          </a:xfrm>
          <a:prstGeom prst="rect">
            <a:avLst/>
          </a:prstGeom>
        </p:spPr>
      </p:pic>
    </p:spTree>
    <p:extLst>
      <p:ext uri="{BB962C8B-B14F-4D97-AF65-F5344CB8AC3E}">
        <p14:creationId xmlns:p14="http://schemas.microsoft.com/office/powerpoint/2010/main" val="567149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Comprehensive Choices</a:t>
            </a:r>
          </a:p>
        </p:txBody>
      </p:sp>
      <p:sp>
        <p:nvSpPr>
          <p:cNvPr id="3" name="Content Placeholder 2"/>
          <p:cNvSpPr>
            <a:spLocks noGrp="1"/>
          </p:cNvSpPr>
          <p:nvPr>
            <p:ph idx="1"/>
          </p:nvPr>
        </p:nvSpPr>
        <p:spPr/>
        <p:txBody>
          <a:bodyPr/>
          <a:lstStyle/>
          <a:p>
            <a:r>
              <a:rPr lang="en-US" altLang="en-US">
                <a:ea typeface="ＭＳ Ｐゴシック" panose="020B0600070205080204" pitchFamily="34" charset="-128"/>
              </a:rPr>
              <a:t>Wide range of A Level courses</a:t>
            </a:r>
          </a:p>
          <a:p>
            <a:r>
              <a:rPr lang="en-US" altLang="en-US">
                <a:ea typeface="ＭＳ Ｐゴシック" panose="020B0600070205080204" pitchFamily="34" charset="-128"/>
              </a:rPr>
              <a:t>6 Level 3 BTEC and CTEC and AAQ courses</a:t>
            </a:r>
          </a:p>
          <a:p>
            <a:r>
              <a:rPr lang="en-US" altLang="en-US">
                <a:ea typeface="ＭＳ Ｐゴシック" panose="020B0600070205080204" pitchFamily="34" charset="-128"/>
              </a:rPr>
              <a:t>Level 2/3 Access for A Levels course</a:t>
            </a:r>
          </a:p>
          <a:p>
            <a:r>
              <a:rPr lang="en-US" altLang="en-US">
                <a:ea typeface="ＭＳ Ｐゴシック" panose="020B0600070205080204" pitchFamily="34" charset="-128"/>
              </a:rPr>
              <a:t>Extended Project Qualification (EPQ)</a:t>
            </a:r>
          </a:p>
          <a:p>
            <a:r>
              <a:rPr lang="en-US" altLang="en-US">
                <a:ea typeface="ＭＳ Ｐゴシック" panose="020B0600070205080204" pitchFamily="34" charset="-128"/>
              </a:rPr>
              <a:t>Rugby Academy: ACE &amp; DiSE</a:t>
            </a:r>
          </a:p>
          <a:p>
            <a:r>
              <a:rPr lang="en-US" altLang="en-US" err="1">
                <a:ea typeface="ＭＳ Ｐゴシック" panose="020B0600070205080204" pitchFamily="34" charset="-128"/>
              </a:rPr>
              <a:t>Resit</a:t>
            </a:r>
            <a:r>
              <a:rPr lang="en-US" altLang="en-US">
                <a:ea typeface="ＭＳ Ｐゴシック" panose="020B0600070205080204" pitchFamily="34" charset="-128"/>
              </a:rPr>
              <a:t> GCSE English and </a:t>
            </a:r>
            <a:r>
              <a:rPr lang="en-US" altLang="en-US" err="1">
                <a:ea typeface="ＭＳ Ｐゴシック" panose="020B0600070205080204" pitchFamily="34" charset="-128"/>
              </a:rPr>
              <a:t>Maths</a:t>
            </a:r>
            <a:r>
              <a:rPr lang="en-US" altLang="en-US" sz="2000">
                <a:ea typeface="ＭＳ Ｐゴシック" panose="020B0600070205080204" pitchFamily="34" charset="-128"/>
              </a:rPr>
              <a:t> </a:t>
            </a:r>
          </a:p>
          <a:p>
            <a:endParaRPr lang="en-GB"/>
          </a:p>
        </p:txBody>
      </p:sp>
      <p:pic>
        <p:nvPicPr>
          <p:cNvPr id="4" name="Picture 3"/>
          <p:cNvPicPr>
            <a:picLocks noChangeAspect="1"/>
          </p:cNvPicPr>
          <p:nvPr/>
        </p:nvPicPr>
        <p:blipFill>
          <a:blip r:embed="rId2"/>
          <a:stretch>
            <a:fillRect/>
          </a:stretch>
        </p:blipFill>
        <p:spPr>
          <a:xfrm>
            <a:off x="7251734" y="2979243"/>
            <a:ext cx="4541914" cy="3023878"/>
          </a:xfrm>
          <a:prstGeom prst="rect">
            <a:avLst/>
          </a:prstGeom>
        </p:spPr>
      </p:pic>
    </p:spTree>
    <p:extLst>
      <p:ext uri="{BB962C8B-B14F-4D97-AF65-F5344CB8AC3E}">
        <p14:creationId xmlns:p14="http://schemas.microsoft.com/office/powerpoint/2010/main" val="3257152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DD7F5-1160-4B4F-F782-812EB1796F71}"/>
              </a:ext>
            </a:extLst>
          </p:cNvPr>
          <p:cNvSpPr>
            <a:spLocks noGrp="1"/>
          </p:cNvSpPr>
          <p:nvPr>
            <p:ph type="title"/>
          </p:nvPr>
        </p:nvSpPr>
        <p:spPr/>
        <p:txBody>
          <a:bodyPr/>
          <a:lstStyle/>
          <a:p>
            <a:r>
              <a:rPr lang="en-GB"/>
              <a:t>Some of our courses…</a:t>
            </a:r>
          </a:p>
        </p:txBody>
      </p:sp>
      <p:sp>
        <p:nvSpPr>
          <p:cNvPr id="3" name="Content Placeholder 2">
            <a:extLst>
              <a:ext uri="{FF2B5EF4-FFF2-40B4-BE49-F238E27FC236}">
                <a16:creationId xmlns:a16="http://schemas.microsoft.com/office/drawing/2014/main" id="{E0CBA36E-3589-9593-294B-9E350175521A}"/>
              </a:ext>
            </a:extLst>
          </p:cNvPr>
          <p:cNvSpPr>
            <a:spLocks noGrp="1"/>
          </p:cNvSpPr>
          <p:nvPr>
            <p:ph idx="1"/>
          </p:nvPr>
        </p:nvSpPr>
        <p:spPr>
          <a:xfrm>
            <a:off x="838200" y="1514007"/>
            <a:ext cx="10515600" cy="4664951"/>
          </a:xfrm>
        </p:spPr>
        <p:txBody>
          <a:bodyPr>
            <a:normAutofit/>
          </a:bodyPr>
          <a:lstStyle/>
          <a:p>
            <a:r>
              <a:rPr lang="en-GB"/>
              <a:t>Psychology</a:t>
            </a:r>
          </a:p>
          <a:p>
            <a:r>
              <a:rPr lang="en-GB"/>
              <a:t>Sociology</a:t>
            </a:r>
          </a:p>
          <a:p>
            <a:r>
              <a:rPr lang="en-GB"/>
              <a:t>Economics</a:t>
            </a:r>
          </a:p>
          <a:p>
            <a:r>
              <a:rPr lang="en-GB"/>
              <a:t>Accounting</a:t>
            </a:r>
          </a:p>
          <a:p>
            <a:r>
              <a:rPr lang="en-GB"/>
              <a:t>Film Studies</a:t>
            </a:r>
          </a:p>
          <a:p>
            <a:r>
              <a:rPr lang="en-GB"/>
              <a:t>Law</a:t>
            </a:r>
          </a:p>
          <a:p>
            <a:r>
              <a:rPr lang="en-GB"/>
              <a:t>Government and Politics</a:t>
            </a:r>
          </a:p>
          <a:p>
            <a:r>
              <a:rPr lang="en-GB"/>
              <a:t>Textiles</a:t>
            </a:r>
          </a:p>
          <a:p>
            <a:r>
              <a:rPr lang="en-GB"/>
              <a:t>Photography</a:t>
            </a:r>
          </a:p>
        </p:txBody>
      </p:sp>
    </p:spTree>
    <p:extLst>
      <p:ext uri="{BB962C8B-B14F-4D97-AF65-F5344CB8AC3E}">
        <p14:creationId xmlns:p14="http://schemas.microsoft.com/office/powerpoint/2010/main" val="3217691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p:cNvSpPr>
          <p:nvPr>
            <p:ph type="title"/>
          </p:nvPr>
        </p:nvSpPr>
        <p:spPr>
          <a:xfrm>
            <a:off x="1055077" y="492369"/>
            <a:ext cx="8229600" cy="808038"/>
          </a:xfrm>
        </p:spPr>
        <p:txBody>
          <a:bodyPr/>
          <a:lstStyle/>
          <a:p>
            <a:r>
              <a:rPr lang="en-GB" altLang="en-US">
                <a:ea typeface="ＭＳ Ｐゴシック" panose="020B0600070205080204" pitchFamily="34" charset="-128"/>
              </a:rPr>
              <a:t>Entry requirements</a:t>
            </a:r>
          </a:p>
        </p:txBody>
      </p:sp>
      <p:sp>
        <p:nvSpPr>
          <p:cNvPr id="4099" name="Rectangle 3"/>
          <p:cNvSpPr>
            <a:spLocks noGrp="1"/>
          </p:cNvSpPr>
          <p:nvPr>
            <p:ph type="body" idx="1"/>
          </p:nvPr>
        </p:nvSpPr>
        <p:spPr>
          <a:xfrm>
            <a:off x="926123" y="1617784"/>
            <a:ext cx="10668000" cy="4676653"/>
          </a:xfrm>
        </p:spPr>
        <p:txBody>
          <a:bodyPr>
            <a:normAutofit/>
          </a:bodyPr>
          <a:lstStyle/>
          <a:p>
            <a:pPr eaLnBrk="1" hangingPunct="1">
              <a:lnSpc>
                <a:spcPct val="90000"/>
              </a:lnSpc>
            </a:pPr>
            <a:r>
              <a:rPr lang="en-US" altLang="en-US" sz="3200">
                <a:ea typeface="ＭＳ Ｐゴシック" panose="020B0600070205080204" pitchFamily="34" charset="-128"/>
              </a:rPr>
              <a:t>Four grade 4s at GCSE or equivalent for Level 3 courses.</a:t>
            </a:r>
          </a:p>
          <a:p>
            <a:pPr eaLnBrk="1" hangingPunct="1">
              <a:lnSpc>
                <a:spcPct val="90000"/>
              </a:lnSpc>
            </a:pPr>
            <a:r>
              <a:rPr lang="en-US" altLang="en-US" sz="3200">
                <a:ea typeface="ＭＳ Ｐゴシック" panose="020B0600070205080204" pitchFamily="34" charset="-128"/>
              </a:rPr>
              <a:t>Four grade 3s at GCSE or equivalent for Access for A Levels.</a:t>
            </a:r>
          </a:p>
          <a:p>
            <a:pPr eaLnBrk="1" hangingPunct="1">
              <a:lnSpc>
                <a:spcPct val="90000"/>
              </a:lnSpc>
            </a:pPr>
            <a:r>
              <a:rPr lang="en-US" altLang="en-US" sz="3200">
                <a:ea typeface="ＭＳ Ｐゴシック" panose="020B0600070205080204" pitchFamily="34" charset="-128"/>
              </a:rPr>
              <a:t>The Bridging Course enables you to make informed choices.</a:t>
            </a:r>
          </a:p>
          <a:p>
            <a:pPr eaLnBrk="1" hangingPunct="1">
              <a:lnSpc>
                <a:spcPct val="90000"/>
              </a:lnSpc>
            </a:pPr>
            <a:r>
              <a:rPr lang="en-US" altLang="en-US" sz="3200">
                <a:ea typeface="ＭＳ Ｐゴシック" panose="020B0600070205080204" pitchFamily="34" charset="-128"/>
              </a:rPr>
              <a:t>Check entry requirements carefully for each course: GCSE grades, GCSE courses and APS (see prospectus).</a:t>
            </a:r>
          </a:p>
          <a:p>
            <a:pPr eaLnBrk="1" hangingPunct="1">
              <a:lnSpc>
                <a:spcPct val="90000"/>
              </a:lnSpc>
            </a:pPr>
            <a:r>
              <a:rPr lang="en-US" altLang="en-US" sz="3200">
                <a:ea typeface="ＭＳ Ｐゴシック" panose="020B0600070205080204" pitchFamily="34" charset="-128"/>
              </a:rPr>
              <a:t>It is possible to mix and match A levels and Vocational courses.</a:t>
            </a:r>
            <a:endParaRPr lang="en-GB" altLang="en-US">
              <a:ea typeface="ＭＳ Ｐゴシック" panose="020B0600070205080204" pitchFamily="34" charset="-128"/>
            </a:endParaRPr>
          </a:p>
        </p:txBody>
      </p:sp>
    </p:spTree>
    <p:extLst>
      <p:ext uri="{BB962C8B-B14F-4D97-AF65-F5344CB8AC3E}">
        <p14:creationId xmlns:p14="http://schemas.microsoft.com/office/powerpoint/2010/main" val="4270328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Content Placeholder 2"/>
          <p:cNvSpPr>
            <a:spLocks noGrp="1"/>
          </p:cNvSpPr>
          <p:nvPr>
            <p:ph idx="1"/>
          </p:nvPr>
        </p:nvSpPr>
        <p:spPr>
          <a:xfrm>
            <a:off x="7558087" y="1823770"/>
            <a:ext cx="3957638" cy="4351338"/>
          </a:xfrm>
        </p:spPr>
        <p:txBody>
          <a:bodyPr/>
          <a:lstStyle/>
          <a:p>
            <a:pPr eaLnBrk="1" hangingPunct="1"/>
            <a:r>
              <a:rPr lang="en-US" altLang="en-US">
                <a:ea typeface="ＭＳ Ｐゴシック" panose="020B0600070205080204" pitchFamily="34" charset="-128"/>
              </a:rPr>
              <a:t>Sixth Form Library</a:t>
            </a:r>
          </a:p>
          <a:p>
            <a:pPr eaLnBrk="1" hangingPunct="1"/>
            <a:r>
              <a:rPr lang="en-US" altLang="en-US">
                <a:ea typeface="ＭＳ Ｐゴシック" panose="020B0600070205080204" pitchFamily="34" charset="-128"/>
              </a:rPr>
              <a:t>Sixth Form workrooms</a:t>
            </a:r>
          </a:p>
          <a:p>
            <a:pPr eaLnBrk="1" hangingPunct="1"/>
            <a:r>
              <a:rPr lang="en-US" altLang="en-US">
                <a:ea typeface="ＭＳ Ｐゴシック" panose="020B0600070205080204" pitchFamily="34" charset="-128"/>
              </a:rPr>
              <a:t>Common Room</a:t>
            </a:r>
          </a:p>
          <a:p>
            <a:pPr eaLnBrk="1" hangingPunct="1"/>
            <a:r>
              <a:rPr lang="en-US" altLang="en-US">
                <a:ea typeface="ＭＳ Ｐゴシック" panose="020B0600070205080204" pitchFamily="34" charset="-128"/>
              </a:rPr>
              <a:t>Breakout space</a:t>
            </a:r>
          </a:p>
          <a:p>
            <a:pPr eaLnBrk="1" hangingPunct="1"/>
            <a:r>
              <a:rPr lang="en-US" altLang="en-US" err="1">
                <a:ea typeface="ＭＳ Ｐゴシック" panose="020B0600070205080204" pitchFamily="34" charset="-128"/>
              </a:rPr>
              <a:t>Sport@Gosforth</a:t>
            </a:r>
            <a:r>
              <a:rPr lang="en-US" altLang="en-US">
                <a:ea typeface="ＭＳ Ｐゴシック" panose="020B0600070205080204" pitchFamily="34" charset="-128"/>
              </a:rPr>
              <a:t> Cafe</a:t>
            </a:r>
          </a:p>
        </p:txBody>
      </p:sp>
      <p:sp>
        <p:nvSpPr>
          <p:cNvPr id="6146" name="Title 1"/>
          <p:cNvSpPr>
            <a:spLocks noGrp="1"/>
          </p:cNvSpPr>
          <p:nvPr>
            <p:ph type="title"/>
          </p:nvPr>
        </p:nvSpPr>
        <p:spPr>
          <a:xfrm>
            <a:off x="816999" y="252208"/>
            <a:ext cx="6054064" cy="1019379"/>
          </a:xfrm>
        </p:spPr>
        <p:txBody>
          <a:bodyPr>
            <a:normAutofit/>
          </a:bodyPr>
          <a:lstStyle/>
          <a:p>
            <a:pPr eaLnBrk="1" hangingPunct="1"/>
            <a:r>
              <a:rPr lang="en-US" altLang="en-US">
                <a:ea typeface="ＭＳ Ｐゴシック" panose="020B0600070205080204" pitchFamily="34" charset="-128"/>
              </a:rPr>
              <a:t>Sixth Form Facilities</a:t>
            </a:r>
          </a:p>
        </p:txBody>
      </p:sp>
      <p:pic>
        <p:nvPicPr>
          <p:cNvPr id="2" name="Picture 1"/>
          <p:cNvPicPr>
            <a:picLocks noChangeAspect="1"/>
          </p:cNvPicPr>
          <p:nvPr/>
        </p:nvPicPr>
        <p:blipFill>
          <a:blip r:embed="rId3"/>
          <a:stretch>
            <a:fillRect/>
          </a:stretch>
        </p:blipFill>
        <p:spPr>
          <a:xfrm>
            <a:off x="503133" y="1432009"/>
            <a:ext cx="6681795" cy="4743099"/>
          </a:xfrm>
          <a:prstGeom prst="rect">
            <a:avLst/>
          </a:prstGeom>
        </p:spPr>
      </p:pic>
    </p:spTree>
    <p:extLst>
      <p:ext uri="{BB962C8B-B14F-4D97-AF65-F5344CB8AC3E}">
        <p14:creationId xmlns:p14="http://schemas.microsoft.com/office/powerpoint/2010/main" val="1044702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altLang="en-US">
                <a:ea typeface="ＭＳ Ｐゴシック" panose="020B0600070205080204" pitchFamily="34" charset="-128"/>
              </a:rPr>
              <a:t>Extracurricular Opportunities</a:t>
            </a:r>
          </a:p>
        </p:txBody>
      </p:sp>
      <p:sp>
        <p:nvSpPr>
          <p:cNvPr id="3" name="Content Placeholder 2"/>
          <p:cNvSpPr>
            <a:spLocks noGrp="1"/>
          </p:cNvSpPr>
          <p:nvPr>
            <p:ph idx="1"/>
          </p:nvPr>
        </p:nvSpPr>
        <p:spPr/>
        <p:txBody>
          <a:bodyPr>
            <a:normAutofit/>
          </a:bodyPr>
          <a:lstStyle/>
          <a:p>
            <a:pPr>
              <a:buFont typeface="Arial" charset="0"/>
              <a:buChar char="•"/>
              <a:defRPr/>
            </a:pPr>
            <a:r>
              <a:rPr lang="en-GB"/>
              <a:t>Debating Society</a:t>
            </a:r>
          </a:p>
          <a:p>
            <a:pPr>
              <a:buFont typeface="Arial" charset="0"/>
              <a:buChar char="•"/>
              <a:defRPr/>
            </a:pPr>
            <a:r>
              <a:rPr lang="en-GB"/>
              <a:t>Feminist Society</a:t>
            </a:r>
          </a:p>
          <a:p>
            <a:pPr>
              <a:buFont typeface="Arial" charset="0"/>
              <a:buChar char="•"/>
              <a:defRPr/>
            </a:pPr>
            <a:r>
              <a:rPr lang="en-GB"/>
              <a:t>Music</a:t>
            </a:r>
          </a:p>
          <a:p>
            <a:pPr>
              <a:buFont typeface="Arial" charset="0"/>
              <a:buChar char="•"/>
              <a:defRPr/>
            </a:pPr>
            <a:r>
              <a:rPr lang="en-GB" err="1"/>
              <a:t>MedSoc</a:t>
            </a:r>
            <a:endParaRPr lang="en-GB"/>
          </a:p>
          <a:p>
            <a:pPr>
              <a:buFont typeface="Arial" charset="0"/>
              <a:buChar char="•"/>
              <a:defRPr/>
            </a:pPr>
            <a:r>
              <a:rPr lang="en-GB"/>
              <a:t>Duke of Edinburgh</a:t>
            </a:r>
          </a:p>
          <a:p>
            <a:pPr>
              <a:buFont typeface="Arial" charset="0"/>
              <a:buChar char="•"/>
              <a:defRPr/>
            </a:pPr>
            <a:r>
              <a:rPr lang="en-GB"/>
              <a:t>World Challenge</a:t>
            </a:r>
          </a:p>
          <a:p>
            <a:pPr>
              <a:buFont typeface="Arial" charset="0"/>
              <a:buChar char="•"/>
              <a:defRPr/>
            </a:pPr>
            <a:r>
              <a:rPr lang="en-GB"/>
              <a:t>MFL Exchanges and Trips</a:t>
            </a:r>
          </a:p>
          <a:p>
            <a:pPr>
              <a:buFont typeface="Arial" charset="0"/>
              <a:buChar char="•"/>
              <a:defRPr/>
            </a:pPr>
            <a:r>
              <a:rPr lang="en-GB"/>
              <a:t>Charity Activities – e.g. </a:t>
            </a:r>
            <a:r>
              <a:rPr lang="en-GB" err="1"/>
              <a:t>Hoppings</a:t>
            </a:r>
            <a:r>
              <a:rPr lang="en-GB"/>
              <a:t> School and Food Bank collections</a:t>
            </a:r>
          </a:p>
          <a:p>
            <a:pPr>
              <a:buFont typeface="Arial" charset="0"/>
              <a:buChar char="•"/>
              <a:defRPr/>
            </a:pPr>
            <a:r>
              <a:rPr lang="en-GB"/>
              <a:t>Student Union</a:t>
            </a:r>
          </a:p>
          <a:p>
            <a:pPr>
              <a:buFont typeface="Arial" charset="0"/>
              <a:buChar char="•"/>
              <a:defRPr/>
            </a:pPr>
            <a:r>
              <a:rPr lang="en-GB"/>
              <a:t>Peer and Reading Mentors</a:t>
            </a:r>
          </a:p>
          <a:p>
            <a:pPr marL="0" indent="0">
              <a:buNone/>
              <a:defRPr/>
            </a:pPr>
            <a:endParaRPr lang="en-GB"/>
          </a:p>
          <a:p>
            <a:pPr>
              <a:buFont typeface="Arial" charset="0"/>
              <a:buNone/>
              <a:defRPr/>
            </a:pPr>
            <a:endParaRPr lang="en-GB"/>
          </a:p>
          <a:p>
            <a:pPr>
              <a:buFont typeface="Arial" charset="0"/>
              <a:buChar char="•"/>
              <a:defRPr/>
            </a:pPr>
            <a:endParaRPr lang="en-GB"/>
          </a:p>
          <a:p>
            <a:pPr>
              <a:buFont typeface="Arial" charset="0"/>
              <a:buChar char="•"/>
              <a:defRPr/>
            </a:pPr>
            <a:endParaRPr lang="en-GB"/>
          </a:p>
        </p:txBody>
      </p:sp>
      <p:pic>
        <p:nvPicPr>
          <p:cNvPr id="13316" name="Picture 2" descr="http://www.gosforthacademy.org.uk/_filecache/1ff/727/3539-cropped-w580-h290-of-1-FFFFFF-wc-1.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756268" y="1690688"/>
            <a:ext cx="4905821" cy="24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9271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54289"/>
            <a:ext cx="10515600" cy="660111"/>
          </a:xfrm>
        </p:spPr>
        <p:txBody>
          <a:bodyPr>
            <a:normAutofit/>
          </a:bodyPr>
          <a:lstStyle/>
          <a:p>
            <a:r>
              <a:rPr lang="en-GB"/>
              <a:t>Careers and Progression Activities</a:t>
            </a:r>
          </a:p>
        </p:txBody>
      </p:sp>
      <p:sp>
        <p:nvSpPr>
          <p:cNvPr id="3" name="Content Placeholder 2"/>
          <p:cNvSpPr>
            <a:spLocks noGrp="1"/>
          </p:cNvSpPr>
          <p:nvPr>
            <p:ph idx="1"/>
          </p:nvPr>
        </p:nvSpPr>
        <p:spPr>
          <a:xfrm>
            <a:off x="656607" y="1606961"/>
            <a:ext cx="10697193" cy="3542145"/>
          </a:xfrm>
        </p:spPr>
        <p:txBody>
          <a:bodyPr>
            <a:normAutofit/>
          </a:bodyPr>
          <a:lstStyle/>
          <a:p>
            <a:pPr fontAlgn="base">
              <a:lnSpc>
                <a:spcPct val="120000"/>
              </a:lnSpc>
            </a:pPr>
            <a:r>
              <a:rPr lang="en-GB"/>
              <a:t>Careers Fair</a:t>
            </a:r>
          </a:p>
          <a:p>
            <a:pPr fontAlgn="base">
              <a:lnSpc>
                <a:spcPct val="120000"/>
              </a:lnSpc>
            </a:pPr>
            <a:r>
              <a:rPr lang="en-GB"/>
              <a:t>Alumni &amp; Career insight talks </a:t>
            </a:r>
          </a:p>
          <a:p>
            <a:pPr fontAlgn="base">
              <a:lnSpc>
                <a:spcPct val="120000"/>
              </a:lnSpc>
            </a:pPr>
            <a:r>
              <a:rPr lang="en-GB"/>
              <a:t>A wide range of work and university related trips </a:t>
            </a:r>
          </a:p>
          <a:p>
            <a:pPr fontAlgn="base">
              <a:lnSpc>
                <a:spcPct val="120000"/>
              </a:lnSpc>
            </a:pPr>
            <a:r>
              <a:rPr lang="en-GB"/>
              <a:t>Other supported provider events and programmes</a:t>
            </a:r>
          </a:p>
          <a:p>
            <a:pPr fontAlgn="base">
              <a:lnSpc>
                <a:spcPct val="120000"/>
              </a:lnSpc>
            </a:pPr>
            <a:r>
              <a:rPr lang="en-GB"/>
              <a:t>Work Experience</a:t>
            </a:r>
          </a:p>
          <a:p>
            <a:pPr fontAlgn="base">
              <a:lnSpc>
                <a:spcPct val="120000"/>
              </a:lnSpc>
            </a:pPr>
            <a:r>
              <a:rPr lang="en-GB">
                <a:solidFill>
                  <a:schemeClr val="bg2">
                    <a:lumMod val="25000"/>
                  </a:schemeClr>
                </a:solidFill>
              </a:rPr>
              <a:t>One to one support and guidance from in-house careers advisers</a:t>
            </a:r>
          </a:p>
        </p:txBody>
      </p:sp>
    </p:spTree>
    <p:extLst>
      <p:ext uri="{BB962C8B-B14F-4D97-AF65-F5344CB8AC3E}">
        <p14:creationId xmlns:p14="http://schemas.microsoft.com/office/powerpoint/2010/main" val="3890746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191602"/>
            <a:ext cx="10160184" cy="1143000"/>
          </a:xfrm>
        </p:spPr>
        <p:txBody>
          <a:bodyPr>
            <a:normAutofit/>
          </a:bodyPr>
          <a:lstStyle/>
          <a:p>
            <a:r>
              <a:rPr lang="en-GB" b="1"/>
              <a:t>Sport and </a:t>
            </a:r>
            <a:r>
              <a:rPr lang="en-GB"/>
              <a:t>F</a:t>
            </a:r>
            <a:r>
              <a:rPr lang="en-GB" b="1"/>
              <a:t>itness</a:t>
            </a:r>
            <a:endParaRPr lang="en-GB"/>
          </a:p>
        </p:txBody>
      </p:sp>
      <p:sp>
        <p:nvSpPr>
          <p:cNvPr id="5" name="Content Placeholder 2"/>
          <p:cNvSpPr txBox="1">
            <a:spLocks/>
          </p:cNvSpPr>
          <p:nvPr/>
        </p:nvSpPr>
        <p:spPr>
          <a:xfrm>
            <a:off x="445447" y="1632830"/>
            <a:ext cx="5842141" cy="524477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80000"/>
              </a:lnSpc>
            </a:pPr>
            <a:r>
              <a:rPr lang="en-GB" altLang="en-US"/>
              <a:t>Some of the Sport and Fitness opportunities include:</a:t>
            </a:r>
          </a:p>
          <a:p>
            <a:pPr lvl="1">
              <a:lnSpc>
                <a:spcPct val="80000"/>
              </a:lnSpc>
            </a:pPr>
            <a:r>
              <a:rPr lang="en-GB" altLang="en-US"/>
              <a:t>Basketball Club</a:t>
            </a:r>
          </a:p>
          <a:p>
            <a:pPr lvl="1">
              <a:lnSpc>
                <a:spcPct val="80000"/>
              </a:lnSpc>
            </a:pPr>
            <a:r>
              <a:rPr lang="en-GB" altLang="en-US"/>
              <a:t>Football Club</a:t>
            </a:r>
          </a:p>
          <a:p>
            <a:pPr lvl="1">
              <a:lnSpc>
                <a:spcPct val="80000"/>
              </a:lnSpc>
            </a:pPr>
            <a:r>
              <a:rPr lang="en-GB" altLang="en-US"/>
              <a:t>Netball Club</a:t>
            </a:r>
          </a:p>
          <a:p>
            <a:pPr>
              <a:lnSpc>
                <a:spcPct val="80000"/>
              </a:lnSpc>
            </a:pPr>
            <a:r>
              <a:rPr lang="en-GB" altLang="en-US"/>
              <a:t>Free use of the </a:t>
            </a:r>
            <a:r>
              <a:rPr lang="en-GB" altLang="en-US" err="1"/>
              <a:t>Sport@Gosforth</a:t>
            </a:r>
            <a:r>
              <a:rPr lang="en-GB" altLang="en-US"/>
              <a:t> gym during the school day (from P3 onwards).</a:t>
            </a:r>
          </a:p>
        </p:txBody>
      </p:sp>
      <p:pic>
        <p:nvPicPr>
          <p:cNvPr id="3" name="Picture 2"/>
          <p:cNvPicPr>
            <a:picLocks noChangeAspect="1"/>
          </p:cNvPicPr>
          <p:nvPr/>
        </p:nvPicPr>
        <p:blipFill>
          <a:blip r:embed="rId2"/>
          <a:stretch>
            <a:fillRect/>
          </a:stretch>
        </p:blipFill>
        <p:spPr>
          <a:xfrm>
            <a:off x="6539226" y="1632830"/>
            <a:ext cx="4895512" cy="3261643"/>
          </a:xfrm>
          <a:prstGeom prst="rect">
            <a:avLst/>
          </a:prstGeom>
        </p:spPr>
      </p:pic>
    </p:spTree>
    <p:extLst>
      <p:ext uri="{BB962C8B-B14F-4D97-AF65-F5344CB8AC3E}">
        <p14:creationId xmlns:p14="http://schemas.microsoft.com/office/powerpoint/2010/main" val="4176721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891" y="365125"/>
            <a:ext cx="11249891" cy="1325563"/>
          </a:xfrm>
        </p:spPr>
        <p:txBody>
          <a:bodyPr/>
          <a:lstStyle/>
          <a:p>
            <a:r>
              <a:rPr lang="en-GB"/>
              <a:t>Key Dates 2025-26: Admissions Process</a:t>
            </a:r>
          </a:p>
        </p:txBody>
      </p:sp>
      <p:sp>
        <p:nvSpPr>
          <p:cNvPr id="3" name="Content Placeholder 2"/>
          <p:cNvSpPr>
            <a:spLocks noGrp="1"/>
          </p:cNvSpPr>
          <p:nvPr>
            <p:ph idx="1"/>
          </p:nvPr>
        </p:nvSpPr>
        <p:spPr>
          <a:xfrm>
            <a:off x="581891" y="1827620"/>
            <a:ext cx="10991273" cy="4351338"/>
          </a:xfrm>
        </p:spPr>
        <p:txBody>
          <a:bodyPr/>
          <a:lstStyle/>
          <a:p>
            <a:r>
              <a:rPr lang="en-GB"/>
              <a:t>Sixth Form Open Evening: Thursday 8</a:t>
            </a:r>
            <a:r>
              <a:rPr lang="en-GB" baseline="30000"/>
              <a:t>th</a:t>
            </a:r>
            <a:r>
              <a:rPr lang="en-GB"/>
              <a:t> January 2026 6-8pm</a:t>
            </a:r>
          </a:p>
          <a:p>
            <a:r>
              <a:rPr lang="en-GB"/>
              <a:t>Applications </a:t>
            </a:r>
            <a:r>
              <a:rPr lang="en-GB" b="1"/>
              <a:t>must</a:t>
            </a:r>
            <a:r>
              <a:rPr lang="en-GB"/>
              <a:t> be made by 30</a:t>
            </a:r>
            <a:r>
              <a:rPr lang="en-GB" baseline="30000"/>
              <a:t>th</a:t>
            </a:r>
            <a:r>
              <a:rPr lang="en-GB"/>
              <a:t> January 2026: phone or email the school</a:t>
            </a:r>
          </a:p>
          <a:p>
            <a:r>
              <a:rPr lang="en-GB"/>
              <a:t>Progression Appointments: 9</a:t>
            </a:r>
            <a:r>
              <a:rPr lang="en-GB" baseline="30000"/>
              <a:t>th</a:t>
            </a:r>
            <a:r>
              <a:rPr lang="en-GB"/>
              <a:t> – 13</a:t>
            </a:r>
            <a:r>
              <a:rPr lang="en-GB" baseline="30000"/>
              <a:t>st</a:t>
            </a:r>
            <a:r>
              <a:rPr lang="en-GB"/>
              <a:t> February 2026 at Gosforth</a:t>
            </a:r>
          </a:p>
          <a:p>
            <a:r>
              <a:rPr lang="en-GB"/>
              <a:t>Offer Letters 9</a:t>
            </a:r>
            <a:r>
              <a:rPr lang="en-GB" baseline="30000"/>
              <a:t>th</a:t>
            </a:r>
            <a:r>
              <a:rPr lang="en-GB"/>
              <a:t> March 2026</a:t>
            </a:r>
          </a:p>
          <a:p>
            <a:r>
              <a:rPr lang="en-GB"/>
              <a:t>Bridging Course: 29</a:t>
            </a:r>
            <a:r>
              <a:rPr lang="en-GB" baseline="30000"/>
              <a:t>th</a:t>
            </a:r>
            <a:r>
              <a:rPr lang="en-GB"/>
              <a:t>June – 3</a:t>
            </a:r>
            <a:r>
              <a:rPr lang="en-GB" baseline="30000"/>
              <a:t>rd</a:t>
            </a:r>
            <a:r>
              <a:rPr lang="en-GB"/>
              <a:t> July 2026</a:t>
            </a:r>
          </a:p>
          <a:p>
            <a:r>
              <a:rPr lang="en-GB"/>
              <a:t>Enrolment: 20</a:t>
            </a:r>
            <a:r>
              <a:rPr lang="en-GB" baseline="30000"/>
              <a:t>th</a:t>
            </a:r>
            <a:r>
              <a:rPr lang="en-GB"/>
              <a:t>  August 2026 (GCSE Results Day!)</a:t>
            </a:r>
          </a:p>
          <a:p>
            <a:endParaRPr lang="en-GB"/>
          </a:p>
          <a:p>
            <a:endParaRPr lang="en-GB"/>
          </a:p>
        </p:txBody>
      </p:sp>
    </p:spTree>
    <p:extLst>
      <p:ext uri="{BB962C8B-B14F-4D97-AF65-F5344CB8AC3E}">
        <p14:creationId xmlns:p14="http://schemas.microsoft.com/office/powerpoint/2010/main" val="3565116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294F2-66B1-DFAD-61EB-1A350C32140D}"/>
              </a:ext>
            </a:extLst>
          </p:cNvPr>
          <p:cNvSpPr>
            <a:spLocks noGrp="1"/>
          </p:cNvSpPr>
          <p:nvPr>
            <p:ph type="ctrTitle"/>
          </p:nvPr>
        </p:nvSpPr>
        <p:spPr>
          <a:xfrm>
            <a:off x="1524000" y="1122363"/>
            <a:ext cx="9144000" cy="2387600"/>
          </a:xfrm>
        </p:spPr>
        <p:txBody>
          <a:bodyPr anchor="b">
            <a:normAutofit/>
          </a:bodyPr>
          <a:lstStyle/>
          <a:p>
            <a:r>
              <a:rPr lang="en-GB"/>
              <a:t>Revision support from our Core subjects</a:t>
            </a:r>
          </a:p>
        </p:txBody>
      </p:sp>
      <p:sp>
        <p:nvSpPr>
          <p:cNvPr id="8" name="Subtitle 2">
            <a:extLst>
              <a:ext uri="{FF2B5EF4-FFF2-40B4-BE49-F238E27FC236}">
                <a16:creationId xmlns:a16="http://schemas.microsoft.com/office/drawing/2014/main" id="{E1B71786-2823-4005-AEFF-AE42B99AE2C0}"/>
              </a:ext>
            </a:extLst>
          </p:cNvPr>
          <p:cNvSpPr>
            <a:spLocks noGrp="1"/>
          </p:cNvSpPr>
          <p:nvPr>
            <p:ph type="subTitle" idx="1"/>
          </p:nvPr>
        </p:nvSpPr>
        <p:spPr>
          <a:xfrm>
            <a:off x="1524000" y="3602038"/>
            <a:ext cx="9144000" cy="1655762"/>
          </a:xfrm>
        </p:spPr>
        <p:txBody>
          <a:bodyPr/>
          <a:lstStyle/>
          <a:p>
            <a:endParaRPr lang="en-US"/>
          </a:p>
        </p:txBody>
      </p:sp>
    </p:spTree>
    <p:extLst>
      <p:ext uri="{BB962C8B-B14F-4D97-AF65-F5344CB8AC3E}">
        <p14:creationId xmlns:p14="http://schemas.microsoft.com/office/powerpoint/2010/main" val="70071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99A8C-D170-9EAF-2F3F-926F6E35D50D}"/>
              </a:ext>
            </a:extLst>
          </p:cNvPr>
          <p:cNvSpPr>
            <a:spLocks noGrp="1"/>
          </p:cNvSpPr>
          <p:nvPr>
            <p:ph type="ctrTitle"/>
          </p:nvPr>
        </p:nvSpPr>
        <p:spPr>
          <a:xfrm>
            <a:off x="1524000" y="1122363"/>
            <a:ext cx="9144000" cy="2387600"/>
          </a:xfrm>
        </p:spPr>
        <p:txBody>
          <a:bodyPr anchor="b">
            <a:normAutofit/>
          </a:bodyPr>
          <a:lstStyle/>
          <a:p>
            <a:r>
              <a:rPr lang="en-GB"/>
              <a:t>Maths</a:t>
            </a:r>
          </a:p>
        </p:txBody>
      </p:sp>
      <p:sp>
        <p:nvSpPr>
          <p:cNvPr id="3" name="Subtitle 2">
            <a:extLst>
              <a:ext uri="{FF2B5EF4-FFF2-40B4-BE49-F238E27FC236}">
                <a16:creationId xmlns:a16="http://schemas.microsoft.com/office/drawing/2014/main" id="{FC0C6FA5-E079-E467-0E02-4C4EB807C05E}"/>
              </a:ext>
            </a:extLst>
          </p:cNvPr>
          <p:cNvSpPr>
            <a:spLocks noGrp="1"/>
          </p:cNvSpPr>
          <p:nvPr>
            <p:ph type="subTitle" idx="1"/>
          </p:nvPr>
        </p:nvSpPr>
        <p:spPr>
          <a:xfrm>
            <a:off x="1524000" y="3602038"/>
            <a:ext cx="9144000" cy="1655762"/>
          </a:xfrm>
        </p:spPr>
        <p:txBody>
          <a:bodyPr vert="horz" lIns="91440" tIns="45720" rIns="91440" bIns="45720" rtlCol="0">
            <a:normAutofit/>
          </a:bodyPr>
          <a:lstStyle/>
          <a:p>
            <a:r>
              <a:rPr lang="en-GB"/>
              <a:t>Mrs Stewart</a:t>
            </a:r>
          </a:p>
        </p:txBody>
      </p:sp>
    </p:spTree>
    <p:extLst>
      <p:ext uri="{BB962C8B-B14F-4D97-AF65-F5344CB8AC3E}">
        <p14:creationId xmlns:p14="http://schemas.microsoft.com/office/powerpoint/2010/main" val="13859438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Rectangle 6"/>
          <p:cNvSpPr>
            <a:spLocks noGrp="1" noChangeArrowheads="1"/>
          </p:cNvSpPr>
          <p:nvPr>
            <p:ph type="title"/>
          </p:nvPr>
        </p:nvSpPr>
        <p:spPr>
          <a:xfrm>
            <a:off x="1981200" y="3099732"/>
            <a:ext cx="8229600" cy="1143000"/>
          </a:xfrm>
        </p:spPr>
        <p:txBody>
          <a:bodyPr>
            <a:normAutofit fontScale="90000"/>
          </a:bodyPr>
          <a:lstStyle/>
          <a:p>
            <a:pPr algn="ctr" eaLnBrk="1" hangingPunct="1"/>
            <a:r>
              <a:rPr lang="en-GB" altLang="en-US" sz="8000">
                <a:solidFill>
                  <a:schemeClr val="accent2"/>
                </a:solidFill>
              </a:rPr>
              <a:t>The only way to revise maths is to do maths!</a:t>
            </a:r>
            <a:br>
              <a:rPr lang="en-GB" altLang="en-US" sz="8000">
                <a:solidFill>
                  <a:schemeClr val="accent2"/>
                </a:solidFill>
              </a:rPr>
            </a:br>
            <a:br>
              <a:rPr lang="en-GB" altLang="en-US" sz="8000">
                <a:solidFill>
                  <a:schemeClr val="accent2"/>
                </a:solidFill>
              </a:rPr>
            </a:br>
            <a:r>
              <a:rPr lang="en-GB" altLang="en-US" sz="4000">
                <a:solidFill>
                  <a:schemeClr val="accent2"/>
                </a:solidFill>
              </a:rPr>
              <a:t>(Little and often)</a:t>
            </a:r>
          </a:p>
        </p:txBody>
      </p:sp>
    </p:spTree>
    <p:extLst>
      <p:ext uri="{BB962C8B-B14F-4D97-AF65-F5344CB8AC3E}">
        <p14:creationId xmlns:p14="http://schemas.microsoft.com/office/powerpoint/2010/main" val="1534170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9"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Rectangle 11"/>
          <p:cNvSpPr>
            <a:spLocks noChangeArrowheads="1"/>
          </p:cNvSpPr>
          <p:nvPr/>
        </p:nvSpPr>
        <p:spPr bwMode="auto">
          <a:xfrm>
            <a:off x="1623166" y="1449298"/>
            <a:ext cx="8977517"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None/>
            </a:pPr>
            <a:r>
              <a:rPr lang="en-GB" sz="3200">
                <a:latin typeface="Arial"/>
                <a:cs typeface="Arial"/>
              </a:rPr>
              <a:t>  </a:t>
            </a:r>
            <a:r>
              <a:rPr lang="en-GB" sz="3000">
                <a:latin typeface="Arial"/>
                <a:cs typeface="Arial"/>
              </a:rPr>
              <a:t>GCSE Paper 1: Thursday 14</a:t>
            </a:r>
            <a:r>
              <a:rPr lang="en-GB" sz="3000" baseline="30000">
                <a:latin typeface="Arial"/>
                <a:cs typeface="Arial"/>
              </a:rPr>
              <a:t>th</a:t>
            </a:r>
            <a:r>
              <a:rPr lang="en-GB" sz="3000">
                <a:latin typeface="Arial"/>
                <a:cs typeface="Arial"/>
              </a:rPr>
              <a:t> May 2026 (AM)</a:t>
            </a:r>
          </a:p>
          <a:p>
            <a:pPr algn="ctr">
              <a:buNone/>
            </a:pPr>
            <a:r>
              <a:rPr lang="en-GB" sz="3000">
                <a:latin typeface="Arial"/>
                <a:cs typeface="Arial"/>
              </a:rPr>
              <a:t>   </a:t>
            </a:r>
          </a:p>
          <a:p>
            <a:pPr algn="ctr">
              <a:buNone/>
            </a:pPr>
            <a:r>
              <a:rPr lang="en-GB" sz="3000">
                <a:latin typeface="Arial"/>
                <a:cs typeface="Arial"/>
              </a:rPr>
              <a:t>That’s 181 days away!</a:t>
            </a:r>
          </a:p>
          <a:p>
            <a:endParaRPr lang="en-GB" sz="3000"/>
          </a:p>
          <a:p>
            <a:endParaRPr lang="en-GB" sz="3000"/>
          </a:p>
          <a:p>
            <a:pPr>
              <a:buNone/>
            </a:pPr>
            <a:r>
              <a:rPr lang="en-GB" sz="3000">
                <a:latin typeface="Arial"/>
                <a:cs typeface="Arial"/>
              </a:rPr>
              <a:t> GCSE Paper 2: Wednesday 3</a:t>
            </a:r>
            <a:r>
              <a:rPr lang="en-GB" sz="3000" baseline="30000">
                <a:latin typeface="Arial"/>
                <a:cs typeface="Arial"/>
              </a:rPr>
              <a:t>rd</a:t>
            </a:r>
            <a:r>
              <a:rPr lang="en-GB" sz="3000">
                <a:latin typeface="Arial"/>
                <a:cs typeface="Arial"/>
              </a:rPr>
              <a:t> June 2026 (AM)</a:t>
            </a:r>
          </a:p>
          <a:p>
            <a:pPr>
              <a:buNone/>
            </a:pPr>
            <a:r>
              <a:rPr lang="en-GB" sz="3000">
                <a:latin typeface="Arial"/>
                <a:cs typeface="Arial"/>
              </a:rPr>
              <a:t> GCSE Paper 3: Wednesday 10</a:t>
            </a:r>
            <a:r>
              <a:rPr lang="en-GB" sz="3000" baseline="30000">
                <a:latin typeface="Arial"/>
                <a:cs typeface="Arial"/>
              </a:rPr>
              <a:t>th</a:t>
            </a:r>
            <a:r>
              <a:rPr lang="en-GB" sz="3000">
                <a:latin typeface="Arial"/>
                <a:cs typeface="Arial"/>
              </a:rPr>
              <a:t> June 2026 (AM)</a:t>
            </a:r>
          </a:p>
        </p:txBody>
      </p:sp>
      <p:sp>
        <p:nvSpPr>
          <p:cNvPr id="5" name="Rectangle 6"/>
          <p:cNvSpPr txBox="1">
            <a:spLocks noChangeArrowheads="1"/>
          </p:cNvSpPr>
          <p:nvPr/>
        </p:nvSpPr>
        <p:spPr>
          <a:xfrm>
            <a:off x="1785850" y="226682"/>
            <a:ext cx="8229600" cy="777875"/>
          </a:xfrm>
          <a:prstGeom prst="rect">
            <a:avLst/>
          </a:prstGeom>
        </p:spPr>
        <p:txBody>
          <a:bodyPr vert="horz" lIns="91440" tIns="45720" rIns="91440" bIns="45720" rtlCol="0" anchor="b">
            <a:normAutofit fontScale="70000" lnSpcReduction="20000"/>
          </a:bodyPr>
          <a:lstStyle>
            <a:lvl1pPr algn="ctr" defTabSz="685800" rtl="0" eaLnBrk="1" latinLnBrk="0" hangingPunct="1">
              <a:lnSpc>
                <a:spcPct val="90000"/>
              </a:lnSpc>
              <a:spcBef>
                <a:spcPct val="0"/>
              </a:spcBef>
              <a:buNone/>
              <a:defRPr sz="6000" b="1" kern="1200">
                <a:solidFill>
                  <a:srgbClr val="BD8648"/>
                </a:solidFill>
                <a:latin typeface="Raleway" panose="020B0803030101060003" pitchFamily="34" charset="0"/>
                <a:ea typeface="+mj-ea"/>
                <a:cs typeface="+mj-cs"/>
              </a:defRPr>
            </a:lvl1pPr>
          </a:lstStyle>
          <a:p>
            <a:r>
              <a:rPr lang="en-GB" altLang="en-US" sz="4400">
                <a:solidFill>
                  <a:schemeClr val="accent2"/>
                </a:solidFill>
              </a:rPr>
              <a:t>Exam Dates</a:t>
            </a:r>
          </a:p>
          <a:p>
            <a:r>
              <a:rPr lang="en-GB" altLang="en-US" sz="4400">
                <a:solidFill>
                  <a:schemeClr val="accent2"/>
                </a:solidFill>
              </a:rPr>
              <a:t>(Pearson Edexcel)</a:t>
            </a:r>
          </a:p>
        </p:txBody>
      </p:sp>
    </p:spTree>
    <p:extLst>
      <p:ext uri="{BB962C8B-B14F-4D97-AF65-F5344CB8AC3E}">
        <p14:creationId xmlns:p14="http://schemas.microsoft.com/office/powerpoint/2010/main" val="1672017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Rectangle 6"/>
          <p:cNvSpPr>
            <a:spLocks noGrp="1" noChangeArrowheads="1"/>
          </p:cNvSpPr>
          <p:nvPr>
            <p:ph type="title"/>
          </p:nvPr>
        </p:nvSpPr>
        <p:spPr>
          <a:xfrm>
            <a:off x="3340319" y="112428"/>
            <a:ext cx="7886700" cy="1325563"/>
          </a:xfrm>
        </p:spPr>
        <p:txBody>
          <a:bodyPr/>
          <a:lstStyle/>
          <a:p>
            <a:pPr eaLnBrk="1" hangingPunct="1"/>
            <a:r>
              <a:rPr lang="en-GB" altLang="en-US">
                <a:solidFill>
                  <a:schemeClr val="accent2"/>
                </a:solidFill>
              </a:rPr>
              <a:t>Maths……..</a:t>
            </a:r>
          </a:p>
        </p:txBody>
      </p:sp>
      <p:sp>
        <p:nvSpPr>
          <p:cNvPr id="8199" name="Text Box 8"/>
          <p:cNvSpPr txBox="1">
            <a:spLocks noChangeArrowheads="1"/>
          </p:cNvSpPr>
          <p:nvPr/>
        </p:nvSpPr>
        <p:spPr bwMode="auto">
          <a:xfrm rot="20994730">
            <a:off x="2121833" y="1736181"/>
            <a:ext cx="345598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3200">
                <a:solidFill>
                  <a:srgbClr val="FF0066"/>
                </a:solidFill>
              </a:rPr>
              <a:t>I can’t do maths</a:t>
            </a:r>
          </a:p>
        </p:txBody>
      </p:sp>
      <p:sp>
        <p:nvSpPr>
          <p:cNvPr id="8200" name="Text Box 9"/>
          <p:cNvSpPr txBox="1">
            <a:spLocks noChangeArrowheads="1"/>
          </p:cNvSpPr>
          <p:nvPr/>
        </p:nvSpPr>
        <p:spPr bwMode="auto">
          <a:xfrm rot="1065617">
            <a:off x="6900208" y="2009231"/>
            <a:ext cx="36036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3200">
                <a:solidFill>
                  <a:srgbClr val="FF0066"/>
                </a:solidFill>
              </a:rPr>
              <a:t>I don’t understand</a:t>
            </a:r>
          </a:p>
        </p:txBody>
      </p:sp>
      <p:sp>
        <p:nvSpPr>
          <p:cNvPr id="8201" name="Rectangle 10"/>
          <p:cNvSpPr>
            <a:spLocks noChangeArrowheads="1"/>
          </p:cNvSpPr>
          <p:nvPr/>
        </p:nvSpPr>
        <p:spPr bwMode="auto">
          <a:xfrm rot="1165363">
            <a:off x="2086908" y="4480970"/>
            <a:ext cx="24844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buFontTx/>
              <a:buNone/>
            </a:pPr>
            <a:r>
              <a:rPr lang="en-GB" altLang="en-US" sz="3200">
                <a:solidFill>
                  <a:srgbClr val="FF0066"/>
                </a:solidFill>
              </a:rPr>
              <a:t>I’m confused</a:t>
            </a:r>
          </a:p>
        </p:txBody>
      </p:sp>
      <p:sp>
        <p:nvSpPr>
          <p:cNvPr id="8202" name="Rectangle 11"/>
          <p:cNvSpPr>
            <a:spLocks noChangeArrowheads="1"/>
          </p:cNvSpPr>
          <p:nvPr/>
        </p:nvSpPr>
        <p:spPr bwMode="auto">
          <a:xfrm rot="20375407">
            <a:off x="6887507" y="4765131"/>
            <a:ext cx="3048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buFontTx/>
              <a:buNone/>
            </a:pPr>
            <a:r>
              <a:rPr lang="en-GB" altLang="en-US" sz="3200">
                <a:solidFill>
                  <a:srgbClr val="FF0066"/>
                </a:solidFill>
              </a:rPr>
              <a:t>It’s too hard…..!</a:t>
            </a:r>
          </a:p>
        </p:txBody>
      </p:sp>
      <p:sp>
        <p:nvSpPr>
          <p:cNvPr id="8203" name="Rectangle 12"/>
          <p:cNvSpPr>
            <a:spLocks noChangeArrowheads="1"/>
          </p:cNvSpPr>
          <p:nvPr/>
        </p:nvSpPr>
        <p:spPr bwMode="auto">
          <a:xfrm rot="527845">
            <a:off x="3820457" y="3325270"/>
            <a:ext cx="50339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3200">
                <a:solidFill>
                  <a:srgbClr val="FF0066"/>
                </a:solidFill>
              </a:rPr>
              <a:t>When will I ever need this?</a:t>
            </a:r>
          </a:p>
        </p:txBody>
      </p:sp>
    </p:spTree>
    <p:extLst>
      <p:ext uri="{BB962C8B-B14F-4D97-AF65-F5344CB8AC3E}">
        <p14:creationId xmlns:p14="http://schemas.microsoft.com/office/powerpoint/2010/main" val="598406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6"/>
          <p:cNvSpPr>
            <a:spLocks noGrp="1" noChangeArrowheads="1"/>
          </p:cNvSpPr>
          <p:nvPr>
            <p:ph type="title"/>
          </p:nvPr>
        </p:nvSpPr>
        <p:spPr>
          <a:xfrm>
            <a:off x="3379076" y="323851"/>
            <a:ext cx="8229600" cy="777875"/>
          </a:xfrm>
        </p:spPr>
        <p:txBody>
          <a:bodyPr/>
          <a:lstStyle/>
          <a:p>
            <a:pPr eaLnBrk="1" hangingPunct="1"/>
            <a:r>
              <a:rPr lang="en-GB" altLang="en-US">
                <a:solidFill>
                  <a:schemeClr val="accent2"/>
                </a:solidFill>
              </a:rPr>
              <a:t>Revising Maths</a:t>
            </a:r>
          </a:p>
        </p:txBody>
      </p:sp>
      <p:sp>
        <p:nvSpPr>
          <p:cNvPr id="10247" name="Rectangle 7"/>
          <p:cNvSpPr>
            <a:spLocks noGrp="1" noChangeArrowheads="1"/>
          </p:cNvSpPr>
          <p:nvPr>
            <p:ph type="body" idx="1"/>
          </p:nvPr>
        </p:nvSpPr>
        <p:spPr>
          <a:xfrm>
            <a:off x="1909763" y="1566863"/>
            <a:ext cx="8507412" cy="4525962"/>
          </a:xfrm>
        </p:spPr>
        <p:txBody>
          <a:bodyPr>
            <a:normAutofit/>
          </a:bodyPr>
          <a:lstStyle/>
          <a:p>
            <a:pPr eaLnBrk="1" hangingPunct="1"/>
            <a:r>
              <a:rPr lang="en-GB" altLang="en-US" sz="3600"/>
              <a:t>Identify area or topic of weakness</a:t>
            </a:r>
          </a:p>
          <a:p>
            <a:pPr eaLnBrk="1" hangingPunct="1"/>
            <a:endParaRPr lang="en-GB" altLang="en-US" sz="3600"/>
          </a:p>
          <a:p>
            <a:pPr eaLnBrk="1" hangingPunct="1"/>
            <a:r>
              <a:rPr lang="en-GB" altLang="en-US" sz="3600"/>
              <a:t>Recap and review the topic using Maths Genie, </a:t>
            </a:r>
            <a:r>
              <a:rPr lang="en-GB" altLang="en-US" sz="3600" err="1"/>
              <a:t>Sparx</a:t>
            </a:r>
            <a:r>
              <a:rPr lang="en-GB" altLang="en-US" sz="3600"/>
              <a:t> Maths, Corbett Maths, exercise books, revision guides, etc.</a:t>
            </a:r>
          </a:p>
          <a:p>
            <a:pPr eaLnBrk="1" hangingPunct="1"/>
            <a:endParaRPr lang="en-GB" altLang="en-US" sz="3600"/>
          </a:p>
          <a:p>
            <a:pPr eaLnBrk="1" hangingPunct="1"/>
            <a:r>
              <a:rPr lang="en-GB" altLang="en-US" sz="3600"/>
              <a:t>Test yourself – can you now answer the exam questions?</a:t>
            </a:r>
          </a:p>
        </p:txBody>
      </p:sp>
    </p:spTree>
    <p:extLst>
      <p:ext uri="{BB962C8B-B14F-4D97-AF65-F5344CB8AC3E}">
        <p14:creationId xmlns:p14="http://schemas.microsoft.com/office/powerpoint/2010/main" val="3190902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6"/>
          <p:cNvSpPr>
            <a:spLocks noChangeArrowheads="1"/>
          </p:cNvSpPr>
          <p:nvPr/>
        </p:nvSpPr>
        <p:spPr bwMode="auto">
          <a:xfrm>
            <a:off x="2063751" y="1700214"/>
            <a:ext cx="8208963" cy="335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4000">
                <a:solidFill>
                  <a:schemeClr val="tx1">
                    <a:lumMod val="75000"/>
                    <a:lumOff val="25000"/>
                  </a:schemeClr>
                </a:solidFill>
              </a:rPr>
              <a:t>Write 36 as the product of its prime factors.</a:t>
            </a:r>
            <a:br>
              <a:rPr lang="en-GB" altLang="en-US" sz="4000">
                <a:solidFill>
                  <a:schemeClr val="tx1">
                    <a:lumMod val="75000"/>
                    <a:lumOff val="25000"/>
                  </a:schemeClr>
                </a:solidFill>
              </a:rPr>
            </a:br>
            <a:r>
              <a:rPr lang="en-GB" altLang="en-US" sz="4000">
                <a:solidFill>
                  <a:schemeClr val="tx1">
                    <a:lumMod val="75000"/>
                    <a:lumOff val="25000"/>
                  </a:schemeClr>
                </a:solidFill>
              </a:rPr>
              <a:t>Give your answer in index form.</a:t>
            </a:r>
          </a:p>
          <a:p>
            <a:pPr eaLnBrk="1" hangingPunct="1">
              <a:spcBef>
                <a:spcPct val="0"/>
              </a:spcBef>
              <a:buFontTx/>
              <a:buNone/>
            </a:pPr>
            <a:endParaRPr lang="en-GB" altLang="en-US" sz="1800" b="1">
              <a:solidFill>
                <a:schemeClr val="tx1">
                  <a:lumMod val="75000"/>
                  <a:lumOff val="25000"/>
                </a:schemeClr>
              </a:solidFill>
            </a:endParaRPr>
          </a:p>
          <a:p>
            <a:pPr eaLnBrk="1" hangingPunct="1">
              <a:spcBef>
                <a:spcPct val="0"/>
              </a:spcBef>
              <a:buFontTx/>
              <a:buNone/>
            </a:pPr>
            <a:endParaRPr lang="en-GB" altLang="en-US" sz="1800" b="1">
              <a:solidFill>
                <a:schemeClr val="tx1">
                  <a:lumMod val="75000"/>
                  <a:lumOff val="25000"/>
                </a:schemeClr>
              </a:solidFill>
            </a:endParaRPr>
          </a:p>
          <a:p>
            <a:pPr eaLnBrk="1" hangingPunct="1">
              <a:spcBef>
                <a:spcPct val="0"/>
              </a:spcBef>
              <a:buFontTx/>
              <a:buNone/>
            </a:pPr>
            <a:endParaRPr lang="en-GB" altLang="en-US" sz="1800" b="1">
              <a:solidFill>
                <a:schemeClr val="tx1">
                  <a:lumMod val="75000"/>
                  <a:lumOff val="25000"/>
                </a:schemeClr>
              </a:solidFill>
            </a:endParaRPr>
          </a:p>
          <a:p>
            <a:pPr eaLnBrk="1" hangingPunct="1">
              <a:spcBef>
                <a:spcPct val="0"/>
              </a:spcBef>
              <a:buFontTx/>
              <a:buNone/>
            </a:pPr>
            <a:r>
              <a:rPr lang="en-GB" altLang="en-US" sz="1800" b="1">
                <a:solidFill>
                  <a:schemeClr val="tx1">
                    <a:lumMod val="75000"/>
                    <a:lumOff val="25000"/>
                  </a:schemeClr>
                </a:solidFill>
              </a:rPr>
              <a:t>					                  </a:t>
            </a:r>
            <a:r>
              <a:rPr lang="en-GB" altLang="en-US" sz="4000">
                <a:solidFill>
                  <a:schemeClr val="tx1">
                    <a:lumMod val="75000"/>
                    <a:lumOff val="25000"/>
                  </a:schemeClr>
                </a:solidFill>
              </a:rPr>
              <a:t>3 marks</a:t>
            </a:r>
          </a:p>
        </p:txBody>
      </p:sp>
    </p:spTree>
    <p:extLst>
      <p:ext uri="{BB962C8B-B14F-4D97-AF65-F5344CB8AC3E}">
        <p14:creationId xmlns:p14="http://schemas.microsoft.com/office/powerpoint/2010/main" val="1461694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 Box 7"/>
          <p:cNvSpPr txBox="1">
            <a:spLocks noChangeArrowheads="1"/>
          </p:cNvSpPr>
          <p:nvPr/>
        </p:nvSpPr>
        <p:spPr bwMode="auto">
          <a:xfrm>
            <a:off x="2068076" y="1943130"/>
            <a:ext cx="76327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4000">
                <a:hlinkClick r:id="rId3"/>
              </a:rPr>
              <a:t>https://www.mathsgenie.co.uk/HCFLCM.html</a:t>
            </a:r>
            <a:endParaRPr lang="en-GB" altLang="en-US" sz="4000"/>
          </a:p>
        </p:txBody>
      </p:sp>
    </p:spTree>
    <p:extLst>
      <p:ext uri="{BB962C8B-B14F-4D97-AF65-F5344CB8AC3E}">
        <p14:creationId xmlns:p14="http://schemas.microsoft.com/office/powerpoint/2010/main" val="2595730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3"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5749926"/>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5"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5749926"/>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Rectangle 6"/>
          <p:cNvSpPr>
            <a:spLocks noChangeArrowheads="1"/>
          </p:cNvSpPr>
          <p:nvPr/>
        </p:nvSpPr>
        <p:spPr bwMode="auto">
          <a:xfrm>
            <a:off x="2063751" y="1946275"/>
            <a:ext cx="8208963" cy="3354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4000">
                <a:solidFill>
                  <a:schemeClr val="tx1">
                    <a:lumMod val="75000"/>
                    <a:lumOff val="25000"/>
                  </a:schemeClr>
                </a:solidFill>
              </a:rPr>
              <a:t>Write 36 as the product of its prime factors.</a:t>
            </a:r>
            <a:br>
              <a:rPr lang="en-GB" altLang="en-US" sz="4000">
                <a:solidFill>
                  <a:schemeClr val="tx1">
                    <a:lumMod val="75000"/>
                    <a:lumOff val="25000"/>
                  </a:schemeClr>
                </a:solidFill>
              </a:rPr>
            </a:br>
            <a:r>
              <a:rPr lang="en-GB" altLang="en-US" sz="4000">
                <a:solidFill>
                  <a:schemeClr val="tx1">
                    <a:lumMod val="75000"/>
                    <a:lumOff val="25000"/>
                  </a:schemeClr>
                </a:solidFill>
              </a:rPr>
              <a:t>Give your answer in index form.</a:t>
            </a:r>
          </a:p>
          <a:p>
            <a:pPr eaLnBrk="1" hangingPunct="1">
              <a:spcBef>
                <a:spcPct val="0"/>
              </a:spcBef>
              <a:buFontTx/>
              <a:buNone/>
            </a:pPr>
            <a:endParaRPr lang="en-GB" altLang="en-US" sz="1800" b="1">
              <a:solidFill>
                <a:schemeClr val="tx1">
                  <a:lumMod val="75000"/>
                  <a:lumOff val="25000"/>
                </a:schemeClr>
              </a:solidFill>
            </a:endParaRPr>
          </a:p>
          <a:p>
            <a:pPr eaLnBrk="1" hangingPunct="1">
              <a:spcBef>
                <a:spcPct val="0"/>
              </a:spcBef>
              <a:buFontTx/>
              <a:buNone/>
            </a:pPr>
            <a:endParaRPr lang="en-GB" altLang="en-US" sz="1800" b="1">
              <a:solidFill>
                <a:schemeClr val="tx1">
                  <a:lumMod val="75000"/>
                  <a:lumOff val="25000"/>
                </a:schemeClr>
              </a:solidFill>
            </a:endParaRPr>
          </a:p>
          <a:p>
            <a:pPr eaLnBrk="1" hangingPunct="1">
              <a:spcBef>
                <a:spcPct val="0"/>
              </a:spcBef>
              <a:buFontTx/>
              <a:buNone/>
            </a:pPr>
            <a:endParaRPr lang="en-GB" altLang="en-US" sz="1800" b="1">
              <a:solidFill>
                <a:schemeClr val="tx1">
                  <a:lumMod val="75000"/>
                  <a:lumOff val="25000"/>
                </a:schemeClr>
              </a:solidFill>
            </a:endParaRPr>
          </a:p>
          <a:p>
            <a:pPr eaLnBrk="1" hangingPunct="1">
              <a:spcBef>
                <a:spcPct val="0"/>
              </a:spcBef>
              <a:buFontTx/>
              <a:buNone/>
            </a:pPr>
            <a:r>
              <a:rPr lang="en-GB" altLang="en-US" sz="1800" b="1">
                <a:solidFill>
                  <a:schemeClr val="tx1">
                    <a:lumMod val="75000"/>
                    <a:lumOff val="25000"/>
                  </a:schemeClr>
                </a:solidFill>
              </a:rPr>
              <a:t>					                  </a:t>
            </a:r>
            <a:r>
              <a:rPr lang="en-GB" altLang="en-US" sz="4000">
                <a:solidFill>
                  <a:schemeClr val="tx1">
                    <a:lumMod val="75000"/>
                    <a:lumOff val="25000"/>
                  </a:schemeClr>
                </a:solidFill>
              </a:rPr>
              <a:t>3 marks</a:t>
            </a:r>
          </a:p>
        </p:txBody>
      </p:sp>
    </p:spTree>
    <p:extLst>
      <p:ext uri="{BB962C8B-B14F-4D97-AF65-F5344CB8AC3E}">
        <p14:creationId xmlns:p14="http://schemas.microsoft.com/office/powerpoint/2010/main" val="1593272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6"/>
          <p:cNvSpPr>
            <a:spLocks noChangeArrowheads="1"/>
          </p:cNvSpPr>
          <p:nvPr/>
        </p:nvSpPr>
        <p:spPr bwMode="auto">
          <a:xfrm>
            <a:off x="2927351" y="333376"/>
            <a:ext cx="6767513" cy="661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800">
                <a:solidFill>
                  <a:schemeClr val="accent2"/>
                </a:solidFill>
              </a:rPr>
              <a:t>Write 36 as the product of its prime factors. Give your answer in index form.</a:t>
            </a: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r>
              <a:rPr lang="en-GB" altLang="en-US" sz="1800" b="1">
                <a:solidFill>
                  <a:schemeClr val="accent2"/>
                </a:solidFill>
              </a:rPr>
              <a:t>					                  </a:t>
            </a: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endParaRPr lang="en-GB" altLang="en-US" sz="1800" b="1">
              <a:solidFill>
                <a:schemeClr val="accent2"/>
              </a:solidFill>
            </a:endParaRPr>
          </a:p>
          <a:p>
            <a:pPr eaLnBrk="1" hangingPunct="1">
              <a:spcBef>
                <a:spcPct val="0"/>
              </a:spcBef>
              <a:buFontTx/>
              <a:buNone/>
            </a:pPr>
            <a:r>
              <a:rPr lang="en-GB" altLang="en-US" sz="4000">
                <a:solidFill>
                  <a:schemeClr val="accent2"/>
                </a:solidFill>
              </a:rPr>
              <a:t>					</a:t>
            </a:r>
          </a:p>
          <a:p>
            <a:pPr eaLnBrk="1" hangingPunct="1">
              <a:spcBef>
                <a:spcPct val="0"/>
              </a:spcBef>
              <a:buFontTx/>
              <a:buNone/>
            </a:pPr>
            <a:endParaRPr lang="en-GB" altLang="en-US" sz="4000">
              <a:solidFill>
                <a:schemeClr val="accent2"/>
              </a:solidFill>
            </a:endParaRPr>
          </a:p>
          <a:p>
            <a:pPr eaLnBrk="1" hangingPunct="1">
              <a:spcBef>
                <a:spcPct val="0"/>
              </a:spcBef>
              <a:buFontTx/>
              <a:buNone/>
            </a:pPr>
            <a:r>
              <a:rPr lang="en-GB" altLang="en-US" sz="4000">
                <a:solidFill>
                  <a:schemeClr val="accent2"/>
                </a:solidFill>
              </a:rPr>
              <a:t>					</a:t>
            </a:r>
            <a:r>
              <a:rPr lang="en-GB" altLang="en-US" sz="2800">
                <a:solidFill>
                  <a:schemeClr val="accent2"/>
                </a:solidFill>
              </a:rPr>
              <a:t>3 marks</a:t>
            </a:r>
          </a:p>
        </p:txBody>
      </p:sp>
      <p:sp>
        <p:nvSpPr>
          <p:cNvPr id="18439" name="Text Box 7"/>
          <p:cNvSpPr txBox="1">
            <a:spLocks noChangeArrowheads="1"/>
          </p:cNvSpPr>
          <p:nvPr/>
        </p:nvSpPr>
        <p:spPr bwMode="auto">
          <a:xfrm>
            <a:off x="5441950" y="1476376"/>
            <a:ext cx="1600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36</a:t>
            </a:r>
          </a:p>
        </p:txBody>
      </p:sp>
      <p:sp>
        <p:nvSpPr>
          <p:cNvPr id="18440" name="Line 8"/>
          <p:cNvSpPr>
            <a:spLocks noChangeShapeType="1"/>
          </p:cNvSpPr>
          <p:nvPr/>
        </p:nvSpPr>
        <p:spPr bwMode="auto">
          <a:xfrm flipH="1">
            <a:off x="4451350" y="2085975"/>
            <a:ext cx="1219200" cy="4572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800"/>
          </a:p>
        </p:txBody>
      </p:sp>
      <p:sp>
        <p:nvSpPr>
          <p:cNvPr id="18441" name="Line 9"/>
          <p:cNvSpPr>
            <a:spLocks noChangeShapeType="1"/>
          </p:cNvSpPr>
          <p:nvPr/>
        </p:nvSpPr>
        <p:spPr bwMode="auto">
          <a:xfrm>
            <a:off x="5822950" y="2085975"/>
            <a:ext cx="1295400" cy="4572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800"/>
          </a:p>
        </p:txBody>
      </p:sp>
      <p:sp>
        <p:nvSpPr>
          <p:cNvPr id="18442" name="Text Box 10"/>
          <p:cNvSpPr txBox="1">
            <a:spLocks noChangeArrowheads="1"/>
          </p:cNvSpPr>
          <p:nvPr/>
        </p:nvSpPr>
        <p:spPr bwMode="auto">
          <a:xfrm>
            <a:off x="3994150" y="2466976"/>
            <a:ext cx="1371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2</a:t>
            </a:r>
          </a:p>
        </p:txBody>
      </p:sp>
      <p:sp>
        <p:nvSpPr>
          <p:cNvPr id="18443" name="Text Box 11"/>
          <p:cNvSpPr txBox="1">
            <a:spLocks noChangeArrowheads="1"/>
          </p:cNvSpPr>
          <p:nvPr/>
        </p:nvSpPr>
        <p:spPr bwMode="auto">
          <a:xfrm>
            <a:off x="6889750" y="2466976"/>
            <a:ext cx="1295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18</a:t>
            </a:r>
          </a:p>
        </p:txBody>
      </p:sp>
      <p:sp>
        <p:nvSpPr>
          <p:cNvPr id="18444" name="Oval 12"/>
          <p:cNvSpPr>
            <a:spLocks noChangeArrowheads="1"/>
          </p:cNvSpPr>
          <p:nvPr/>
        </p:nvSpPr>
        <p:spPr bwMode="auto">
          <a:xfrm>
            <a:off x="3841750" y="2390775"/>
            <a:ext cx="762000" cy="838200"/>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tx1">
                    <a:alpha val="50195"/>
                  </a:scheme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sp>
        <p:nvSpPr>
          <p:cNvPr id="18445" name="Oval 13"/>
          <p:cNvSpPr>
            <a:spLocks noChangeArrowheads="1"/>
          </p:cNvSpPr>
          <p:nvPr/>
        </p:nvSpPr>
        <p:spPr bwMode="auto">
          <a:xfrm>
            <a:off x="6889750" y="2390775"/>
            <a:ext cx="762000" cy="838200"/>
          </a:xfrm>
          <a:prstGeom prst="ellipse">
            <a:avLst/>
          </a:prstGeom>
          <a:noFill/>
          <a:ln w="9525">
            <a:solidFill>
              <a:schemeClr val="tx1"/>
            </a:solidFill>
            <a:round/>
            <a:headEnd/>
            <a:tailEnd/>
          </a:ln>
          <a:effectLst/>
          <a:extLst>
            <a:ext uri="{909E8E84-426E-40DD-AFC4-6F175D3DCCD1}">
              <a14:hiddenFill xmlns:a14="http://schemas.microsoft.com/office/drawing/2010/main">
                <a:solidFill>
                  <a:schemeClr val="tx1">
                    <a:alpha val="50195"/>
                  </a:scheme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sp>
        <p:nvSpPr>
          <p:cNvPr id="18446" name="Line 14"/>
          <p:cNvSpPr>
            <a:spLocks noChangeShapeType="1"/>
          </p:cNvSpPr>
          <p:nvPr/>
        </p:nvSpPr>
        <p:spPr bwMode="auto">
          <a:xfrm flipH="1">
            <a:off x="5822950" y="3076575"/>
            <a:ext cx="1371600" cy="6096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800"/>
          </a:p>
        </p:txBody>
      </p:sp>
      <p:sp>
        <p:nvSpPr>
          <p:cNvPr id="18447" name="Line 15"/>
          <p:cNvSpPr>
            <a:spLocks noChangeShapeType="1"/>
          </p:cNvSpPr>
          <p:nvPr/>
        </p:nvSpPr>
        <p:spPr bwMode="auto">
          <a:xfrm>
            <a:off x="7346950" y="3076575"/>
            <a:ext cx="838200" cy="8382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800"/>
          </a:p>
        </p:txBody>
      </p:sp>
      <p:sp>
        <p:nvSpPr>
          <p:cNvPr id="18448" name="Text Box 16"/>
          <p:cNvSpPr txBox="1">
            <a:spLocks noChangeArrowheads="1"/>
          </p:cNvSpPr>
          <p:nvPr/>
        </p:nvSpPr>
        <p:spPr bwMode="auto">
          <a:xfrm>
            <a:off x="5365750" y="3533776"/>
            <a:ext cx="1371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2</a:t>
            </a:r>
          </a:p>
        </p:txBody>
      </p:sp>
      <p:sp>
        <p:nvSpPr>
          <p:cNvPr id="18449" name="Text Box 17"/>
          <p:cNvSpPr txBox="1">
            <a:spLocks noChangeArrowheads="1"/>
          </p:cNvSpPr>
          <p:nvPr/>
        </p:nvSpPr>
        <p:spPr bwMode="auto">
          <a:xfrm>
            <a:off x="3994150" y="2466976"/>
            <a:ext cx="1371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solidFill>
                  <a:schemeClr val="hlink"/>
                </a:solidFill>
              </a:rPr>
              <a:t>2</a:t>
            </a:r>
          </a:p>
        </p:txBody>
      </p:sp>
      <p:sp>
        <p:nvSpPr>
          <p:cNvPr id="18450" name="Text Box 18"/>
          <p:cNvSpPr txBox="1">
            <a:spLocks noChangeArrowheads="1"/>
          </p:cNvSpPr>
          <p:nvPr/>
        </p:nvSpPr>
        <p:spPr bwMode="auto">
          <a:xfrm>
            <a:off x="8032750" y="3838576"/>
            <a:ext cx="1143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9</a:t>
            </a:r>
          </a:p>
        </p:txBody>
      </p:sp>
      <p:sp>
        <p:nvSpPr>
          <p:cNvPr id="18451" name="Line 19"/>
          <p:cNvSpPr>
            <a:spLocks noChangeShapeType="1"/>
          </p:cNvSpPr>
          <p:nvPr/>
        </p:nvSpPr>
        <p:spPr bwMode="auto">
          <a:xfrm flipH="1">
            <a:off x="7270750" y="4448175"/>
            <a:ext cx="914400" cy="4572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800"/>
          </a:p>
        </p:txBody>
      </p:sp>
      <p:sp>
        <p:nvSpPr>
          <p:cNvPr id="18452" name="Line 20"/>
          <p:cNvSpPr>
            <a:spLocks noChangeShapeType="1"/>
          </p:cNvSpPr>
          <p:nvPr/>
        </p:nvSpPr>
        <p:spPr bwMode="auto">
          <a:xfrm>
            <a:off x="8261350" y="4448175"/>
            <a:ext cx="533400" cy="60960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800"/>
          </a:p>
        </p:txBody>
      </p:sp>
      <p:sp>
        <p:nvSpPr>
          <p:cNvPr id="18453" name="Text Box 21"/>
          <p:cNvSpPr txBox="1">
            <a:spLocks noChangeArrowheads="1"/>
          </p:cNvSpPr>
          <p:nvPr/>
        </p:nvSpPr>
        <p:spPr bwMode="auto">
          <a:xfrm>
            <a:off x="6889750" y="4829176"/>
            <a:ext cx="1295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3</a:t>
            </a:r>
          </a:p>
        </p:txBody>
      </p:sp>
      <p:sp>
        <p:nvSpPr>
          <p:cNvPr id="18454" name="Text Box 22"/>
          <p:cNvSpPr txBox="1">
            <a:spLocks noChangeArrowheads="1"/>
          </p:cNvSpPr>
          <p:nvPr/>
        </p:nvSpPr>
        <p:spPr bwMode="auto">
          <a:xfrm>
            <a:off x="8642350" y="4981576"/>
            <a:ext cx="838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t>3</a:t>
            </a:r>
          </a:p>
        </p:txBody>
      </p:sp>
      <p:sp>
        <p:nvSpPr>
          <p:cNvPr id="18455" name="Text Box 23"/>
          <p:cNvSpPr txBox="1">
            <a:spLocks noChangeArrowheads="1"/>
          </p:cNvSpPr>
          <p:nvPr/>
        </p:nvSpPr>
        <p:spPr bwMode="auto">
          <a:xfrm>
            <a:off x="5365750" y="3533776"/>
            <a:ext cx="1371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solidFill>
                  <a:schemeClr val="hlink"/>
                </a:solidFill>
              </a:rPr>
              <a:t>2</a:t>
            </a:r>
          </a:p>
        </p:txBody>
      </p:sp>
      <p:sp>
        <p:nvSpPr>
          <p:cNvPr id="18456" name="Text Box 24"/>
          <p:cNvSpPr txBox="1">
            <a:spLocks noChangeArrowheads="1"/>
          </p:cNvSpPr>
          <p:nvPr/>
        </p:nvSpPr>
        <p:spPr bwMode="auto">
          <a:xfrm>
            <a:off x="6889750" y="4829176"/>
            <a:ext cx="1295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solidFill>
                  <a:schemeClr val="hlink"/>
                </a:solidFill>
              </a:rPr>
              <a:t>3</a:t>
            </a:r>
          </a:p>
        </p:txBody>
      </p:sp>
      <p:sp>
        <p:nvSpPr>
          <p:cNvPr id="18457" name="Text Box 25"/>
          <p:cNvSpPr txBox="1">
            <a:spLocks noChangeArrowheads="1"/>
          </p:cNvSpPr>
          <p:nvPr/>
        </p:nvSpPr>
        <p:spPr bwMode="auto">
          <a:xfrm>
            <a:off x="8642350" y="4981576"/>
            <a:ext cx="838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4000">
                <a:solidFill>
                  <a:schemeClr val="hlink"/>
                </a:solidFill>
              </a:rPr>
              <a:t>3</a:t>
            </a:r>
          </a:p>
        </p:txBody>
      </p:sp>
      <p:sp>
        <p:nvSpPr>
          <p:cNvPr id="18458" name="Text Box 26"/>
          <p:cNvSpPr txBox="1">
            <a:spLocks noChangeArrowheads="1"/>
          </p:cNvSpPr>
          <p:nvPr/>
        </p:nvSpPr>
        <p:spPr bwMode="auto">
          <a:xfrm>
            <a:off x="2774950" y="4752976"/>
            <a:ext cx="3505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2800">
                <a:solidFill>
                  <a:schemeClr val="hlink"/>
                </a:solidFill>
              </a:rPr>
              <a:t>36 = 2 x 2 x 3 x 3</a:t>
            </a:r>
          </a:p>
        </p:txBody>
      </p:sp>
      <p:sp>
        <p:nvSpPr>
          <p:cNvPr id="18459" name="Text Box 27"/>
          <p:cNvSpPr txBox="1">
            <a:spLocks noChangeArrowheads="1"/>
          </p:cNvSpPr>
          <p:nvPr/>
        </p:nvSpPr>
        <p:spPr bwMode="auto">
          <a:xfrm>
            <a:off x="3143250" y="5646738"/>
            <a:ext cx="3505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50000"/>
              </a:spcBef>
              <a:buFontTx/>
              <a:buNone/>
            </a:pPr>
            <a:r>
              <a:rPr lang="en-GB" altLang="en-US" sz="2800">
                <a:solidFill>
                  <a:schemeClr val="hlink"/>
                </a:solidFill>
              </a:rPr>
              <a:t>36 = 2</a:t>
            </a:r>
            <a:r>
              <a:rPr lang="en-GB" altLang="en-US" sz="2800" baseline="30000">
                <a:solidFill>
                  <a:schemeClr val="hlink"/>
                </a:solidFill>
              </a:rPr>
              <a:t>2</a:t>
            </a:r>
            <a:r>
              <a:rPr lang="en-GB" altLang="en-US" sz="2800">
                <a:solidFill>
                  <a:schemeClr val="hlink"/>
                </a:solidFill>
              </a:rPr>
              <a:t> x 3</a:t>
            </a:r>
            <a:r>
              <a:rPr lang="en-GB" altLang="en-US" sz="2800" baseline="30000">
                <a:solidFill>
                  <a:schemeClr val="hlink"/>
                </a:solidFill>
              </a:rPr>
              <a:t>2</a:t>
            </a:r>
            <a:endParaRPr lang="en-GB" altLang="en-US" sz="2800">
              <a:solidFill>
                <a:schemeClr val="hlink"/>
              </a:solidFill>
            </a:endParaRPr>
          </a:p>
        </p:txBody>
      </p:sp>
    </p:spTree>
    <p:extLst>
      <p:ext uri="{BB962C8B-B14F-4D97-AF65-F5344CB8AC3E}">
        <p14:creationId xmlns:p14="http://schemas.microsoft.com/office/powerpoint/2010/main" val="4572111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844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844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4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844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8444"/>
                                        </p:tgtEl>
                                        <p:attrNameLst>
                                          <p:attrName>style.visibility</p:attrName>
                                        </p:attrNameLst>
                                      </p:cBhvr>
                                      <p:to>
                                        <p:strVal val="visible"/>
                                      </p:to>
                                    </p:set>
                                  </p:childTnLst>
                                  <p:subTnLst>
                                    <p:set>
                                      <p:cBhvr override="childStyle">
                                        <p:cTn dur="1" fill="hold" display="0" masterRel="nextClick" afterEffect="1"/>
                                        <p:tgtEl>
                                          <p:spTgt spid="18444"/>
                                        </p:tgtEl>
                                        <p:attrNameLst>
                                          <p:attrName>style.visibility</p:attrName>
                                        </p:attrNameLst>
                                      </p:cBhvr>
                                      <p:to>
                                        <p:strVal val="hidden"/>
                                      </p:to>
                                    </p:set>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844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8445"/>
                                        </p:tgtEl>
                                        <p:attrNameLst>
                                          <p:attrName>style.visibility</p:attrName>
                                        </p:attrNameLst>
                                      </p:cBhvr>
                                      <p:to>
                                        <p:strVal val="visible"/>
                                      </p:to>
                                    </p:set>
                                  </p:childTnLst>
                                  <p:subTnLst>
                                    <p:set>
                                      <p:cBhvr override="childStyle">
                                        <p:cTn dur="1" fill="hold" display="0" masterRel="nextClick" afterEffect="1"/>
                                        <p:tgtEl>
                                          <p:spTgt spid="18445"/>
                                        </p:tgtEl>
                                        <p:attrNameLst>
                                          <p:attrName>style.visibility</p:attrName>
                                        </p:attrNameLst>
                                      </p:cBhvr>
                                      <p:to>
                                        <p:strVal val="hidden"/>
                                      </p:to>
                                    </p:set>
                                  </p:sub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499"/>
                                          </p:stCondLst>
                                        </p:cTn>
                                        <p:tgtEl>
                                          <p:spTgt spid="1844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499"/>
                                          </p:stCondLst>
                                        </p:cTn>
                                        <p:tgtEl>
                                          <p:spTgt spid="18447"/>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18448"/>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18450"/>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499"/>
                                          </p:stCondLst>
                                        </p:cTn>
                                        <p:tgtEl>
                                          <p:spTgt spid="18455"/>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499"/>
                                          </p:stCondLst>
                                        </p:cTn>
                                        <p:tgtEl>
                                          <p:spTgt spid="18451"/>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nodeType="clickEffect">
                                  <p:stCondLst>
                                    <p:cond delay="0"/>
                                  </p:stCondLst>
                                  <p:childTnLst>
                                    <p:set>
                                      <p:cBhvr>
                                        <p:cTn id="62" dur="1" fill="hold">
                                          <p:stCondLst>
                                            <p:cond delay="499"/>
                                          </p:stCondLst>
                                        </p:cTn>
                                        <p:tgtEl>
                                          <p:spTgt spid="18452"/>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499"/>
                                          </p:stCondLst>
                                        </p:cTn>
                                        <p:tgtEl>
                                          <p:spTgt spid="18453"/>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presetSubtype="0" fill="hold" grpId="0" nodeType="clickEffect">
                                  <p:stCondLst>
                                    <p:cond delay="0"/>
                                  </p:stCondLst>
                                  <p:childTnLst>
                                    <p:set>
                                      <p:cBhvr>
                                        <p:cTn id="70" dur="1" fill="hold">
                                          <p:stCondLst>
                                            <p:cond delay="499"/>
                                          </p:stCondLst>
                                        </p:cTn>
                                        <p:tgtEl>
                                          <p:spTgt spid="18454"/>
                                        </p:tgtEl>
                                        <p:attrNameLst>
                                          <p:attrName>style.visibility</p:attrName>
                                        </p:attrNameLst>
                                      </p:cBhvr>
                                      <p:to>
                                        <p:strVal val="visible"/>
                                      </p:to>
                                    </p:set>
                                  </p:childTnLst>
                                </p:cTn>
                              </p:par>
                            </p:childTnLst>
                          </p:cTn>
                        </p:par>
                      </p:childTnLst>
                    </p:cTn>
                  </p:par>
                  <p:par>
                    <p:cTn id="71" fill="hold" nodeType="clickPar">
                      <p:stCondLst>
                        <p:cond delay="indefinite"/>
                      </p:stCondLst>
                      <p:childTnLst>
                        <p:par>
                          <p:cTn id="72" fill="hold" nodeType="withGroup">
                            <p:stCondLst>
                              <p:cond delay="0"/>
                            </p:stCondLst>
                            <p:childTnLst>
                              <p:par>
                                <p:cTn id="73" presetID="1" presetClass="entr" presetSubtype="0" fill="hold" grpId="0" nodeType="clickEffect">
                                  <p:stCondLst>
                                    <p:cond delay="0"/>
                                  </p:stCondLst>
                                  <p:childTnLst>
                                    <p:set>
                                      <p:cBhvr>
                                        <p:cTn id="74" dur="1" fill="hold">
                                          <p:stCondLst>
                                            <p:cond delay="499"/>
                                          </p:stCondLst>
                                        </p:cTn>
                                        <p:tgtEl>
                                          <p:spTgt spid="18456"/>
                                        </p:tgtEl>
                                        <p:attrNameLst>
                                          <p:attrName>style.visibility</p:attrName>
                                        </p:attrNameLst>
                                      </p:cBhvr>
                                      <p:to>
                                        <p:strVal val="visible"/>
                                      </p:to>
                                    </p:set>
                                  </p:childTnLst>
                                </p:cTn>
                              </p:par>
                            </p:childTnLst>
                          </p:cTn>
                        </p:par>
                      </p:childTnLst>
                    </p:cTn>
                  </p:par>
                  <p:par>
                    <p:cTn id="75" fill="hold" nodeType="clickPar">
                      <p:stCondLst>
                        <p:cond delay="indefinite"/>
                      </p:stCondLst>
                      <p:childTnLst>
                        <p:par>
                          <p:cTn id="76" fill="hold" nodeType="withGroup">
                            <p:stCondLst>
                              <p:cond delay="0"/>
                            </p:stCondLst>
                            <p:childTnLst>
                              <p:par>
                                <p:cTn id="77" presetID="1" presetClass="entr" presetSubtype="0" fill="hold" grpId="0" nodeType="clickEffect">
                                  <p:stCondLst>
                                    <p:cond delay="0"/>
                                  </p:stCondLst>
                                  <p:childTnLst>
                                    <p:set>
                                      <p:cBhvr>
                                        <p:cTn id="78" dur="1" fill="hold">
                                          <p:stCondLst>
                                            <p:cond delay="499"/>
                                          </p:stCondLst>
                                        </p:cTn>
                                        <p:tgtEl>
                                          <p:spTgt spid="18457"/>
                                        </p:tgtEl>
                                        <p:attrNameLst>
                                          <p:attrName>style.visibility</p:attrName>
                                        </p:attrNameLst>
                                      </p:cBhvr>
                                      <p:to>
                                        <p:strVal val="visible"/>
                                      </p:to>
                                    </p:set>
                                  </p:childTnLst>
                                </p:cTn>
                              </p:par>
                            </p:childTnLst>
                          </p:cTn>
                        </p:par>
                      </p:childTnLst>
                    </p:cTn>
                  </p:par>
                  <p:par>
                    <p:cTn id="79" fill="hold" nodeType="clickPar">
                      <p:stCondLst>
                        <p:cond delay="indefinite"/>
                      </p:stCondLst>
                      <p:childTnLst>
                        <p:par>
                          <p:cTn id="80" fill="hold" nodeType="withGroup">
                            <p:stCondLst>
                              <p:cond delay="0"/>
                            </p:stCondLst>
                            <p:childTnLst>
                              <p:par>
                                <p:cTn id="81" presetID="1" presetClass="entr" presetSubtype="0" fill="hold" grpId="0" nodeType="clickEffect">
                                  <p:stCondLst>
                                    <p:cond delay="0"/>
                                  </p:stCondLst>
                                  <p:childTnLst>
                                    <p:set>
                                      <p:cBhvr>
                                        <p:cTn id="82" dur="1" fill="hold">
                                          <p:stCondLst>
                                            <p:cond delay="499"/>
                                          </p:stCondLst>
                                        </p:cTn>
                                        <p:tgtEl>
                                          <p:spTgt spid="18458"/>
                                        </p:tgtEl>
                                        <p:attrNameLst>
                                          <p:attrName>style.visibility</p:attrName>
                                        </p:attrNameLst>
                                      </p:cBhvr>
                                      <p:to>
                                        <p:strVal val="visible"/>
                                      </p:to>
                                    </p:set>
                                  </p:childTnLst>
                                </p:cTn>
                              </p:par>
                            </p:childTnLst>
                          </p:cTn>
                        </p:par>
                      </p:childTnLst>
                    </p:cTn>
                  </p:par>
                  <p:par>
                    <p:cTn id="83" fill="hold" nodeType="clickPar">
                      <p:stCondLst>
                        <p:cond delay="indefinite"/>
                      </p:stCondLst>
                      <p:childTnLst>
                        <p:par>
                          <p:cTn id="84" fill="hold" nodeType="withGroup">
                            <p:stCondLst>
                              <p:cond delay="0"/>
                            </p:stCondLst>
                            <p:childTnLst>
                              <p:par>
                                <p:cTn id="85" presetID="1" presetClass="entr" presetSubtype="0" fill="hold" grpId="0" nodeType="clickEffect">
                                  <p:stCondLst>
                                    <p:cond delay="0"/>
                                  </p:stCondLst>
                                  <p:childTnLst>
                                    <p:set>
                                      <p:cBhvr>
                                        <p:cTn id="86" dur="1" fill="hold">
                                          <p:stCondLst>
                                            <p:cond delay="499"/>
                                          </p:stCondLst>
                                        </p:cTn>
                                        <p:tgtEl>
                                          <p:spTgt spid="184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utoUpdateAnimBg="0"/>
      <p:bldP spid="18442" grpId="0" autoUpdateAnimBg="0"/>
      <p:bldP spid="18443" grpId="0" autoUpdateAnimBg="0"/>
      <p:bldP spid="18444" grpId="0" animBg="1"/>
      <p:bldP spid="18445" grpId="0" animBg="1"/>
      <p:bldP spid="18448" grpId="0" autoUpdateAnimBg="0"/>
      <p:bldP spid="18449" grpId="0" autoUpdateAnimBg="0"/>
      <p:bldP spid="18450" grpId="0" autoUpdateAnimBg="0"/>
      <p:bldP spid="18453" grpId="0" autoUpdateAnimBg="0"/>
      <p:bldP spid="18454" grpId="0" autoUpdateAnimBg="0"/>
      <p:bldP spid="18455" grpId="0" autoUpdateAnimBg="0"/>
      <p:bldP spid="18456" grpId="0" autoUpdateAnimBg="0"/>
      <p:bldP spid="18457" grpId="0" autoUpdateAnimBg="0"/>
      <p:bldP spid="18458" grpId="0" autoUpdateAnimBg="0"/>
      <p:bldP spid="18459"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6"/>
          <p:cNvSpPr>
            <a:spLocks noGrp="1" noChangeArrowheads="1"/>
          </p:cNvSpPr>
          <p:nvPr>
            <p:ph type="title"/>
          </p:nvPr>
        </p:nvSpPr>
        <p:spPr>
          <a:xfrm>
            <a:off x="3379076" y="323851"/>
            <a:ext cx="8229600" cy="777875"/>
          </a:xfrm>
        </p:spPr>
        <p:txBody>
          <a:bodyPr/>
          <a:lstStyle/>
          <a:p>
            <a:pPr eaLnBrk="1" hangingPunct="1"/>
            <a:r>
              <a:rPr lang="en-GB" altLang="en-US">
                <a:solidFill>
                  <a:schemeClr val="accent2"/>
                </a:solidFill>
              </a:rPr>
              <a:t>General revision</a:t>
            </a:r>
          </a:p>
        </p:txBody>
      </p:sp>
      <p:sp>
        <p:nvSpPr>
          <p:cNvPr id="10247" name="Rectangle 7"/>
          <p:cNvSpPr>
            <a:spLocks noGrp="1" noChangeArrowheads="1"/>
          </p:cNvSpPr>
          <p:nvPr>
            <p:ph type="body" idx="1"/>
          </p:nvPr>
        </p:nvSpPr>
        <p:spPr>
          <a:xfrm>
            <a:off x="1859429" y="1684309"/>
            <a:ext cx="8808571" cy="4525962"/>
          </a:xfrm>
        </p:spPr>
        <p:txBody>
          <a:bodyPr>
            <a:normAutofit/>
          </a:bodyPr>
          <a:lstStyle/>
          <a:p>
            <a:pPr eaLnBrk="1" hangingPunct="1"/>
            <a:r>
              <a:rPr lang="en-GB" altLang="en-US" sz="3600"/>
              <a:t> Maths Genie: Topics questions</a:t>
            </a:r>
          </a:p>
          <a:p>
            <a:pPr marL="0" indent="0" eaLnBrk="1" hangingPunct="1">
              <a:buNone/>
            </a:pPr>
            <a:r>
              <a:rPr lang="en-GB" altLang="en-US" sz="3600"/>
              <a:t>				   Papers </a:t>
            </a:r>
            <a:r>
              <a:rPr lang="en-GB" altLang="en-US" sz="2800"/>
              <a:t>(use AQA or OCR papers)</a:t>
            </a:r>
          </a:p>
          <a:p>
            <a:pPr eaLnBrk="1" hangingPunct="1"/>
            <a:endParaRPr lang="en-GB" altLang="en-US" sz="3600"/>
          </a:p>
          <a:p>
            <a:pPr eaLnBrk="1" hangingPunct="1"/>
            <a:r>
              <a:rPr lang="en-GB" altLang="en-US" sz="3600"/>
              <a:t> Corbett Maths:  5 a day</a:t>
            </a:r>
          </a:p>
          <a:p>
            <a:pPr marL="0" indent="0" eaLnBrk="1" hangingPunct="1">
              <a:buNone/>
            </a:pPr>
            <a:r>
              <a:rPr lang="en-GB" altLang="en-US" sz="3600"/>
              <a:t>					 Practice papers</a:t>
            </a:r>
            <a:endParaRPr lang="en-GB" altLang="en-US" sz="3300"/>
          </a:p>
          <a:p>
            <a:pPr eaLnBrk="1" hangingPunct="1"/>
            <a:endParaRPr lang="en-GB" altLang="en-US" sz="3600"/>
          </a:p>
        </p:txBody>
      </p:sp>
    </p:spTree>
    <p:extLst>
      <p:ext uri="{BB962C8B-B14F-4D97-AF65-F5344CB8AC3E}">
        <p14:creationId xmlns:p14="http://schemas.microsoft.com/office/powerpoint/2010/main" val="4142167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1"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integers"/>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91626" y="1"/>
            <a:ext cx="14763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Rectangle 6"/>
          <p:cNvSpPr>
            <a:spLocks noGrp="1" noChangeArrowheads="1"/>
          </p:cNvSpPr>
          <p:nvPr>
            <p:ph type="title"/>
          </p:nvPr>
        </p:nvSpPr>
        <p:spPr>
          <a:xfrm>
            <a:off x="1981200" y="3099732"/>
            <a:ext cx="8229600" cy="1143000"/>
          </a:xfrm>
        </p:spPr>
        <p:txBody>
          <a:bodyPr>
            <a:normAutofit fontScale="90000"/>
          </a:bodyPr>
          <a:lstStyle/>
          <a:p>
            <a:pPr algn="ctr" eaLnBrk="1" hangingPunct="1"/>
            <a:r>
              <a:rPr lang="en-GB" altLang="en-US" sz="8000">
                <a:solidFill>
                  <a:schemeClr val="accent2"/>
                </a:solidFill>
              </a:rPr>
              <a:t>The only way to revise maths is to do maths!</a:t>
            </a:r>
            <a:br>
              <a:rPr lang="en-GB" altLang="en-US" sz="8000">
                <a:solidFill>
                  <a:schemeClr val="accent2"/>
                </a:solidFill>
              </a:rPr>
            </a:br>
            <a:br>
              <a:rPr lang="en-GB" altLang="en-US" sz="8000">
                <a:solidFill>
                  <a:schemeClr val="accent2"/>
                </a:solidFill>
              </a:rPr>
            </a:br>
            <a:r>
              <a:rPr lang="en-GB" altLang="en-US" sz="4000">
                <a:solidFill>
                  <a:schemeClr val="accent2"/>
                </a:solidFill>
              </a:rPr>
              <a:t>(Little and often)</a:t>
            </a:r>
          </a:p>
        </p:txBody>
      </p:sp>
    </p:spTree>
    <p:extLst>
      <p:ext uri="{BB962C8B-B14F-4D97-AF65-F5344CB8AC3E}">
        <p14:creationId xmlns:p14="http://schemas.microsoft.com/office/powerpoint/2010/main" val="670386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14D1B-7125-1B88-9020-36E305893A09}"/>
              </a:ext>
            </a:extLst>
          </p:cNvPr>
          <p:cNvSpPr>
            <a:spLocks noGrp="1"/>
          </p:cNvSpPr>
          <p:nvPr>
            <p:ph type="ctrTitle"/>
          </p:nvPr>
        </p:nvSpPr>
        <p:spPr>
          <a:xfrm>
            <a:off x="1524000" y="1122363"/>
            <a:ext cx="9144000" cy="2387600"/>
          </a:xfrm>
        </p:spPr>
        <p:txBody>
          <a:bodyPr anchor="b">
            <a:normAutofit/>
          </a:bodyPr>
          <a:lstStyle/>
          <a:p>
            <a:r>
              <a:rPr lang="en-GB"/>
              <a:t>English </a:t>
            </a:r>
          </a:p>
        </p:txBody>
      </p:sp>
      <p:sp>
        <p:nvSpPr>
          <p:cNvPr id="3" name="Text Placeholder 2">
            <a:extLst>
              <a:ext uri="{FF2B5EF4-FFF2-40B4-BE49-F238E27FC236}">
                <a16:creationId xmlns:a16="http://schemas.microsoft.com/office/drawing/2014/main" id="{6A87B17D-6CD0-5BF3-4874-E9D1646D119C}"/>
              </a:ext>
            </a:extLst>
          </p:cNvPr>
          <p:cNvSpPr>
            <a:spLocks noGrp="1"/>
          </p:cNvSpPr>
          <p:nvPr>
            <p:ph type="subTitle" idx="1"/>
          </p:nvPr>
        </p:nvSpPr>
        <p:spPr>
          <a:xfrm>
            <a:off x="1524000" y="3602038"/>
            <a:ext cx="9144000" cy="1655762"/>
          </a:xfrm>
        </p:spPr>
        <p:txBody>
          <a:bodyPr vert="horz" lIns="91440" tIns="45720" rIns="91440" bIns="45720" rtlCol="0">
            <a:normAutofit/>
          </a:bodyPr>
          <a:lstStyle/>
          <a:p>
            <a:r>
              <a:rPr lang="en-GB"/>
              <a:t>Miss Hall</a:t>
            </a:r>
          </a:p>
        </p:txBody>
      </p:sp>
    </p:spTree>
    <p:extLst>
      <p:ext uri="{BB962C8B-B14F-4D97-AF65-F5344CB8AC3E}">
        <p14:creationId xmlns:p14="http://schemas.microsoft.com/office/powerpoint/2010/main" val="8508732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9700" y="7937"/>
            <a:ext cx="1895144" cy="1383176"/>
          </a:xfrm>
          <a:prstGeom prst="rect">
            <a:avLst/>
          </a:prstGeom>
        </p:spPr>
      </p:pic>
      <p:sp>
        <p:nvSpPr>
          <p:cNvPr id="4" name="TextBox 3"/>
          <p:cNvSpPr txBox="1"/>
          <p:nvPr/>
        </p:nvSpPr>
        <p:spPr>
          <a:xfrm>
            <a:off x="1343205" y="613853"/>
            <a:ext cx="3236784" cy="523220"/>
          </a:xfrm>
          <a:prstGeom prst="rect">
            <a:avLst/>
          </a:prstGeom>
          <a:noFill/>
        </p:spPr>
        <p:txBody>
          <a:bodyPr wrap="none" lIns="91440" tIns="45720" rIns="91440" bIns="45720" rtlCol="0" anchor="t">
            <a:spAutoFit/>
          </a:bodyPr>
          <a:lstStyle/>
          <a:p>
            <a:r>
              <a:rPr lang="en-GB" sz="2800" b="1" u="sng">
                <a:latin typeface="Century Gothic"/>
              </a:rPr>
              <a:t>English Language</a:t>
            </a:r>
          </a:p>
        </p:txBody>
      </p:sp>
      <p:sp>
        <p:nvSpPr>
          <p:cNvPr id="5" name="TextBox 4"/>
          <p:cNvSpPr txBox="1"/>
          <p:nvPr/>
        </p:nvSpPr>
        <p:spPr>
          <a:xfrm>
            <a:off x="6636893" y="613893"/>
            <a:ext cx="3071675" cy="523220"/>
          </a:xfrm>
          <a:prstGeom prst="rect">
            <a:avLst/>
          </a:prstGeom>
          <a:noFill/>
        </p:spPr>
        <p:txBody>
          <a:bodyPr wrap="none" lIns="91440" tIns="45720" rIns="91440" bIns="45720" rtlCol="0" anchor="t">
            <a:spAutoFit/>
          </a:bodyPr>
          <a:lstStyle/>
          <a:p>
            <a:r>
              <a:rPr lang="en-GB" sz="2800" b="1" u="sng">
                <a:latin typeface="Century Gothic"/>
              </a:rPr>
              <a:t>English Literature</a:t>
            </a:r>
          </a:p>
        </p:txBody>
      </p:sp>
      <p:sp>
        <p:nvSpPr>
          <p:cNvPr id="7" name="TextBox 6"/>
          <p:cNvSpPr txBox="1"/>
          <p:nvPr/>
        </p:nvSpPr>
        <p:spPr>
          <a:xfrm>
            <a:off x="1022536" y="1465537"/>
            <a:ext cx="1319592" cy="461665"/>
          </a:xfrm>
          <a:prstGeom prst="rect">
            <a:avLst/>
          </a:prstGeom>
          <a:noFill/>
        </p:spPr>
        <p:txBody>
          <a:bodyPr wrap="none" lIns="91440" tIns="45720" rIns="91440" bIns="45720" rtlCol="0" anchor="t">
            <a:spAutoFit/>
          </a:bodyPr>
          <a:lstStyle/>
          <a:p>
            <a:r>
              <a:rPr lang="en-GB" sz="2400" b="1">
                <a:solidFill>
                  <a:schemeClr val="accent1">
                    <a:lumMod val="75000"/>
                  </a:schemeClr>
                </a:solidFill>
                <a:latin typeface="Century Gothic"/>
              </a:rPr>
              <a:t>Paper 1</a:t>
            </a:r>
          </a:p>
        </p:txBody>
      </p:sp>
      <p:sp>
        <p:nvSpPr>
          <p:cNvPr id="8" name="TextBox 7"/>
          <p:cNvSpPr txBox="1"/>
          <p:nvPr/>
        </p:nvSpPr>
        <p:spPr>
          <a:xfrm>
            <a:off x="3875144" y="1465917"/>
            <a:ext cx="1319592" cy="461665"/>
          </a:xfrm>
          <a:prstGeom prst="rect">
            <a:avLst/>
          </a:prstGeom>
          <a:noFill/>
        </p:spPr>
        <p:txBody>
          <a:bodyPr wrap="none" lIns="91440" tIns="45720" rIns="91440" bIns="45720" rtlCol="0" anchor="t">
            <a:spAutoFit/>
          </a:bodyPr>
          <a:lstStyle/>
          <a:p>
            <a:r>
              <a:rPr lang="en-GB" sz="2400" b="1">
                <a:solidFill>
                  <a:schemeClr val="accent1">
                    <a:lumMod val="75000"/>
                  </a:schemeClr>
                </a:solidFill>
                <a:latin typeface="Century Gothic"/>
              </a:rPr>
              <a:t>Paper 2</a:t>
            </a:r>
          </a:p>
        </p:txBody>
      </p:sp>
      <p:sp>
        <p:nvSpPr>
          <p:cNvPr id="9" name="TextBox 8"/>
          <p:cNvSpPr txBox="1"/>
          <p:nvPr/>
        </p:nvSpPr>
        <p:spPr>
          <a:xfrm>
            <a:off x="6657220" y="1452062"/>
            <a:ext cx="1319592" cy="461665"/>
          </a:xfrm>
          <a:prstGeom prst="rect">
            <a:avLst/>
          </a:prstGeom>
          <a:noFill/>
        </p:spPr>
        <p:txBody>
          <a:bodyPr wrap="none" lIns="91440" tIns="45720" rIns="91440" bIns="45720" rtlCol="0" anchor="t">
            <a:spAutoFit/>
          </a:bodyPr>
          <a:lstStyle/>
          <a:p>
            <a:r>
              <a:rPr lang="en-GB" sz="2400" b="1">
                <a:solidFill>
                  <a:srgbClr val="8000FF"/>
                </a:solidFill>
                <a:latin typeface="Century Gothic"/>
              </a:rPr>
              <a:t>Paper 1</a:t>
            </a:r>
          </a:p>
        </p:txBody>
      </p:sp>
      <p:sp>
        <p:nvSpPr>
          <p:cNvPr id="10" name="TextBox 9"/>
          <p:cNvSpPr txBox="1"/>
          <p:nvPr/>
        </p:nvSpPr>
        <p:spPr>
          <a:xfrm>
            <a:off x="8691428" y="1444189"/>
            <a:ext cx="1319592" cy="461665"/>
          </a:xfrm>
          <a:prstGeom prst="rect">
            <a:avLst/>
          </a:prstGeom>
          <a:noFill/>
        </p:spPr>
        <p:txBody>
          <a:bodyPr wrap="none" lIns="91440" tIns="45720" rIns="91440" bIns="45720" rtlCol="0" anchor="t">
            <a:spAutoFit/>
          </a:bodyPr>
          <a:lstStyle/>
          <a:p>
            <a:r>
              <a:rPr lang="en-GB" sz="2400" b="1">
                <a:solidFill>
                  <a:srgbClr val="8000FF"/>
                </a:solidFill>
                <a:latin typeface="Century Gothic"/>
              </a:rPr>
              <a:t>Paper 2</a:t>
            </a:r>
          </a:p>
        </p:txBody>
      </p:sp>
      <p:sp>
        <p:nvSpPr>
          <p:cNvPr id="11" name="TextBox 10"/>
          <p:cNvSpPr txBox="1"/>
          <p:nvPr/>
        </p:nvSpPr>
        <p:spPr>
          <a:xfrm>
            <a:off x="360726" y="2243536"/>
            <a:ext cx="2794694" cy="1200329"/>
          </a:xfrm>
          <a:prstGeom prst="rect">
            <a:avLst/>
          </a:prstGeom>
          <a:noFill/>
        </p:spPr>
        <p:txBody>
          <a:bodyPr wrap="square" lIns="91440" tIns="45720" rIns="91440" bIns="45720" rtlCol="0" anchor="t">
            <a:spAutoFit/>
          </a:bodyPr>
          <a:lstStyle/>
          <a:p>
            <a:r>
              <a:rPr lang="en-GB" b="1">
                <a:latin typeface="Century Gothic"/>
              </a:rPr>
              <a:t>Section A </a:t>
            </a:r>
            <a:r>
              <a:rPr lang="en-GB">
                <a:solidFill>
                  <a:schemeClr val="accent1">
                    <a:lumMod val="75000"/>
                  </a:schemeClr>
                </a:solidFill>
                <a:latin typeface="Century Gothic"/>
              </a:rPr>
              <a:t>(Reading)</a:t>
            </a:r>
          </a:p>
          <a:p>
            <a:r>
              <a:rPr lang="en-GB">
                <a:solidFill>
                  <a:schemeClr val="accent1">
                    <a:lumMod val="75000"/>
                  </a:schemeClr>
                </a:solidFill>
                <a:latin typeface="Century Gothic"/>
              </a:rPr>
              <a:t>Unseen extract from a 20</a:t>
            </a:r>
            <a:r>
              <a:rPr lang="en-GB" baseline="30000">
                <a:solidFill>
                  <a:schemeClr val="accent1">
                    <a:lumMod val="75000"/>
                  </a:schemeClr>
                </a:solidFill>
                <a:latin typeface="Century Gothic"/>
              </a:rPr>
              <a:t>th</a:t>
            </a:r>
            <a:r>
              <a:rPr lang="en-GB">
                <a:solidFill>
                  <a:schemeClr val="accent1">
                    <a:lumMod val="75000"/>
                  </a:schemeClr>
                </a:solidFill>
                <a:latin typeface="Century Gothic"/>
              </a:rPr>
              <a:t> or 21</a:t>
            </a:r>
            <a:r>
              <a:rPr lang="en-GB" baseline="30000">
                <a:solidFill>
                  <a:schemeClr val="accent1">
                    <a:lumMod val="75000"/>
                  </a:schemeClr>
                </a:solidFill>
                <a:latin typeface="Century Gothic"/>
              </a:rPr>
              <a:t>st</a:t>
            </a:r>
            <a:r>
              <a:rPr lang="en-GB">
                <a:solidFill>
                  <a:schemeClr val="accent1">
                    <a:lumMod val="75000"/>
                  </a:schemeClr>
                </a:solidFill>
                <a:latin typeface="Century Gothic"/>
              </a:rPr>
              <a:t> Century story.</a:t>
            </a:r>
          </a:p>
        </p:txBody>
      </p:sp>
      <p:sp>
        <p:nvSpPr>
          <p:cNvPr id="12" name="TextBox 11"/>
          <p:cNvSpPr txBox="1"/>
          <p:nvPr/>
        </p:nvSpPr>
        <p:spPr>
          <a:xfrm>
            <a:off x="365125" y="4546016"/>
            <a:ext cx="2806600" cy="1200329"/>
          </a:xfrm>
          <a:prstGeom prst="rect">
            <a:avLst/>
          </a:prstGeom>
          <a:noFill/>
        </p:spPr>
        <p:txBody>
          <a:bodyPr wrap="square" lIns="91440" tIns="45720" rIns="91440" bIns="45720" rtlCol="0" anchor="t">
            <a:spAutoFit/>
          </a:bodyPr>
          <a:lstStyle/>
          <a:p>
            <a:r>
              <a:rPr lang="en-GB" b="1">
                <a:latin typeface="Century Gothic"/>
              </a:rPr>
              <a:t>Section B</a:t>
            </a:r>
            <a:r>
              <a:rPr lang="en-GB">
                <a:latin typeface="Century Gothic"/>
              </a:rPr>
              <a:t> </a:t>
            </a:r>
            <a:r>
              <a:rPr lang="en-GB">
                <a:solidFill>
                  <a:schemeClr val="accent1">
                    <a:lumMod val="75000"/>
                  </a:schemeClr>
                </a:solidFill>
                <a:latin typeface="Century Gothic"/>
              </a:rPr>
              <a:t>(Writing)</a:t>
            </a:r>
          </a:p>
          <a:p>
            <a:r>
              <a:rPr lang="en-GB">
                <a:solidFill>
                  <a:schemeClr val="accent1">
                    <a:lumMod val="75000"/>
                  </a:schemeClr>
                </a:solidFill>
                <a:latin typeface="Century Gothic"/>
              </a:rPr>
              <a:t>Writing to describe or narrate (usually based on an image).</a:t>
            </a:r>
          </a:p>
        </p:txBody>
      </p:sp>
      <p:sp>
        <p:nvSpPr>
          <p:cNvPr id="13" name="TextBox 12"/>
          <p:cNvSpPr txBox="1"/>
          <p:nvPr/>
        </p:nvSpPr>
        <p:spPr>
          <a:xfrm>
            <a:off x="3276642" y="2159781"/>
            <a:ext cx="2760500" cy="1477328"/>
          </a:xfrm>
          <a:prstGeom prst="rect">
            <a:avLst/>
          </a:prstGeom>
          <a:noFill/>
        </p:spPr>
        <p:txBody>
          <a:bodyPr wrap="square" lIns="91440" tIns="45720" rIns="91440" bIns="45720" rtlCol="0" anchor="t">
            <a:spAutoFit/>
          </a:bodyPr>
          <a:lstStyle/>
          <a:p>
            <a:r>
              <a:rPr lang="en-GB" b="1">
                <a:latin typeface="Century Gothic"/>
              </a:rPr>
              <a:t>Section A</a:t>
            </a:r>
          </a:p>
          <a:p>
            <a:r>
              <a:rPr lang="en-GB">
                <a:solidFill>
                  <a:schemeClr val="accent1">
                    <a:lumMod val="75000"/>
                  </a:schemeClr>
                </a:solidFill>
                <a:latin typeface="Century Gothic"/>
              </a:rPr>
              <a:t>(Reading)</a:t>
            </a:r>
          </a:p>
          <a:p>
            <a:r>
              <a:rPr lang="en-GB">
                <a:solidFill>
                  <a:schemeClr val="accent1">
                    <a:lumMod val="75000"/>
                  </a:schemeClr>
                </a:solidFill>
                <a:latin typeface="Century Gothic"/>
              </a:rPr>
              <a:t>Two unseen extracts from 19</a:t>
            </a:r>
            <a:r>
              <a:rPr lang="en-GB" baseline="30000">
                <a:solidFill>
                  <a:schemeClr val="accent1">
                    <a:lumMod val="75000"/>
                  </a:schemeClr>
                </a:solidFill>
                <a:latin typeface="Century Gothic"/>
              </a:rPr>
              <a:t>th</a:t>
            </a:r>
            <a:r>
              <a:rPr lang="en-GB">
                <a:solidFill>
                  <a:schemeClr val="accent1">
                    <a:lumMod val="75000"/>
                  </a:schemeClr>
                </a:solidFill>
                <a:latin typeface="Century Gothic"/>
              </a:rPr>
              <a:t> – 21</a:t>
            </a:r>
            <a:r>
              <a:rPr lang="en-GB" baseline="30000">
                <a:solidFill>
                  <a:schemeClr val="accent1">
                    <a:lumMod val="75000"/>
                  </a:schemeClr>
                </a:solidFill>
                <a:latin typeface="Century Gothic"/>
              </a:rPr>
              <a:t>st</a:t>
            </a:r>
            <a:r>
              <a:rPr lang="en-GB">
                <a:solidFill>
                  <a:schemeClr val="accent1">
                    <a:lumMod val="75000"/>
                  </a:schemeClr>
                </a:solidFill>
                <a:latin typeface="Century Gothic"/>
              </a:rPr>
              <a:t> Century non-fiction</a:t>
            </a:r>
          </a:p>
        </p:txBody>
      </p:sp>
      <p:sp>
        <p:nvSpPr>
          <p:cNvPr id="14" name="TextBox 13"/>
          <p:cNvSpPr txBox="1"/>
          <p:nvPr/>
        </p:nvSpPr>
        <p:spPr>
          <a:xfrm>
            <a:off x="3267928" y="4496221"/>
            <a:ext cx="2540166" cy="1200329"/>
          </a:xfrm>
          <a:prstGeom prst="rect">
            <a:avLst/>
          </a:prstGeom>
          <a:noFill/>
        </p:spPr>
        <p:txBody>
          <a:bodyPr wrap="square" lIns="91440" tIns="45720" rIns="91440" bIns="45720" rtlCol="0" anchor="t">
            <a:spAutoFit/>
          </a:bodyPr>
          <a:lstStyle/>
          <a:p>
            <a:r>
              <a:rPr lang="en-GB" b="1">
                <a:latin typeface="Century Gothic"/>
              </a:rPr>
              <a:t>Section B </a:t>
            </a:r>
            <a:r>
              <a:rPr lang="en-GB">
                <a:solidFill>
                  <a:schemeClr val="accent1">
                    <a:lumMod val="75000"/>
                  </a:schemeClr>
                </a:solidFill>
                <a:latin typeface="Century Gothic"/>
              </a:rPr>
              <a:t>(Writing)</a:t>
            </a:r>
          </a:p>
          <a:p>
            <a:r>
              <a:rPr lang="en-GB">
                <a:solidFill>
                  <a:schemeClr val="accent1">
                    <a:lumMod val="75000"/>
                  </a:schemeClr>
                </a:solidFill>
                <a:latin typeface="Century Gothic"/>
              </a:rPr>
              <a:t>Writing to express a viewpoint  - explain, argue or persuade.</a:t>
            </a:r>
          </a:p>
        </p:txBody>
      </p:sp>
      <p:sp>
        <p:nvSpPr>
          <p:cNvPr id="15" name="TextBox 14"/>
          <p:cNvSpPr txBox="1"/>
          <p:nvPr/>
        </p:nvSpPr>
        <p:spPr>
          <a:xfrm>
            <a:off x="6098361" y="2238055"/>
            <a:ext cx="2412496" cy="923330"/>
          </a:xfrm>
          <a:prstGeom prst="rect">
            <a:avLst/>
          </a:prstGeom>
          <a:noFill/>
        </p:spPr>
        <p:txBody>
          <a:bodyPr wrap="square" lIns="91440" tIns="45720" rIns="91440" bIns="45720" rtlCol="0" anchor="t">
            <a:spAutoFit/>
          </a:bodyPr>
          <a:lstStyle/>
          <a:p>
            <a:r>
              <a:rPr lang="en-GB" b="1">
                <a:latin typeface="Century Gothic"/>
              </a:rPr>
              <a:t>Section A</a:t>
            </a:r>
          </a:p>
          <a:p>
            <a:r>
              <a:rPr lang="en-GB">
                <a:solidFill>
                  <a:srgbClr val="8000FF"/>
                </a:solidFill>
                <a:latin typeface="Century Gothic"/>
              </a:rPr>
              <a:t>Shakespeare</a:t>
            </a:r>
          </a:p>
          <a:p>
            <a:r>
              <a:rPr lang="en-GB">
                <a:solidFill>
                  <a:srgbClr val="8000FF"/>
                </a:solidFill>
                <a:latin typeface="Century Gothic"/>
              </a:rPr>
              <a:t>‘Macbeth’</a:t>
            </a:r>
          </a:p>
        </p:txBody>
      </p:sp>
      <p:sp>
        <p:nvSpPr>
          <p:cNvPr id="16" name="TextBox 15"/>
          <p:cNvSpPr txBox="1"/>
          <p:nvPr/>
        </p:nvSpPr>
        <p:spPr>
          <a:xfrm>
            <a:off x="6150227" y="4546017"/>
            <a:ext cx="2225289" cy="923330"/>
          </a:xfrm>
          <a:prstGeom prst="rect">
            <a:avLst/>
          </a:prstGeom>
          <a:noFill/>
        </p:spPr>
        <p:txBody>
          <a:bodyPr wrap="none" lIns="91440" tIns="45720" rIns="91440" bIns="45720" rtlCol="0" anchor="t">
            <a:spAutoFit/>
          </a:bodyPr>
          <a:lstStyle/>
          <a:p>
            <a:r>
              <a:rPr lang="en-GB" b="1">
                <a:latin typeface="Century Gothic"/>
              </a:rPr>
              <a:t>Section B</a:t>
            </a:r>
          </a:p>
          <a:p>
            <a:r>
              <a:rPr lang="en-GB">
                <a:solidFill>
                  <a:srgbClr val="8000FF"/>
                </a:solidFill>
                <a:latin typeface="Century Gothic"/>
              </a:rPr>
              <a:t>19</a:t>
            </a:r>
            <a:r>
              <a:rPr lang="en-GB" baseline="30000">
                <a:solidFill>
                  <a:srgbClr val="8000FF"/>
                </a:solidFill>
                <a:latin typeface="Century Gothic"/>
              </a:rPr>
              <a:t>th</a:t>
            </a:r>
            <a:r>
              <a:rPr lang="en-GB">
                <a:solidFill>
                  <a:srgbClr val="8000FF"/>
                </a:solidFill>
                <a:latin typeface="Century Gothic"/>
              </a:rPr>
              <a:t> Century novel</a:t>
            </a:r>
          </a:p>
          <a:p>
            <a:r>
              <a:rPr lang="en-GB">
                <a:solidFill>
                  <a:srgbClr val="8000FF"/>
                </a:solidFill>
                <a:latin typeface="Century Gothic"/>
              </a:rPr>
              <a:t>A Christmas Carol</a:t>
            </a:r>
          </a:p>
        </p:txBody>
      </p:sp>
      <p:sp>
        <p:nvSpPr>
          <p:cNvPr id="17" name="TextBox 16"/>
          <p:cNvSpPr txBox="1"/>
          <p:nvPr/>
        </p:nvSpPr>
        <p:spPr>
          <a:xfrm>
            <a:off x="8871394" y="2246015"/>
            <a:ext cx="2633466" cy="923330"/>
          </a:xfrm>
          <a:prstGeom prst="rect">
            <a:avLst/>
          </a:prstGeom>
          <a:noFill/>
        </p:spPr>
        <p:txBody>
          <a:bodyPr wrap="square" lIns="91440" tIns="45720" rIns="91440" bIns="45720" rtlCol="0" anchor="t">
            <a:spAutoFit/>
          </a:bodyPr>
          <a:lstStyle/>
          <a:p>
            <a:r>
              <a:rPr lang="en-GB" b="1">
                <a:latin typeface="Century Gothic"/>
              </a:rPr>
              <a:t>Section A</a:t>
            </a:r>
          </a:p>
          <a:p>
            <a:r>
              <a:rPr lang="en-GB">
                <a:solidFill>
                  <a:srgbClr val="8000FF"/>
                </a:solidFill>
                <a:latin typeface="Century Gothic"/>
              </a:rPr>
              <a:t>Modern drama</a:t>
            </a:r>
          </a:p>
          <a:p>
            <a:r>
              <a:rPr lang="en-GB">
                <a:solidFill>
                  <a:srgbClr val="8000FF"/>
                </a:solidFill>
                <a:latin typeface="Century Gothic"/>
              </a:rPr>
              <a:t>‘An Inspector Calls’</a:t>
            </a:r>
          </a:p>
        </p:txBody>
      </p:sp>
      <p:sp>
        <p:nvSpPr>
          <p:cNvPr id="18" name="TextBox 17"/>
          <p:cNvSpPr txBox="1"/>
          <p:nvPr/>
        </p:nvSpPr>
        <p:spPr>
          <a:xfrm>
            <a:off x="8874856" y="4448150"/>
            <a:ext cx="2636428" cy="2031325"/>
          </a:xfrm>
          <a:prstGeom prst="rect">
            <a:avLst/>
          </a:prstGeom>
          <a:noFill/>
        </p:spPr>
        <p:txBody>
          <a:bodyPr wrap="square" lIns="91440" tIns="45720" rIns="91440" bIns="45720" rtlCol="0" anchor="t">
            <a:spAutoFit/>
          </a:bodyPr>
          <a:lstStyle/>
          <a:p>
            <a:r>
              <a:rPr lang="en-GB" b="1">
                <a:latin typeface="Century Gothic"/>
              </a:rPr>
              <a:t>Section B </a:t>
            </a:r>
          </a:p>
          <a:p>
            <a:r>
              <a:rPr lang="en-GB">
                <a:solidFill>
                  <a:srgbClr val="8000FF"/>
                </a:solidFill>
                <a:latin typeface="Century Gothic"/>
              </a:rPr>
              <a:t>Poetry </a:t>
            </a:r>
          </a:p>
          <a:p>
            <a:r>
              <a:rPr lang="en-GB">
                <a:solidFill>
                  <a:srgbClr val="8000FF"/>
                </a:solidFill>
                <a:latin typeface="Century Gothic"/>
              </a:rPr>
              <a:t>Power and Conflict</a:t>
            </a:r>
          </a:p>
          <a:p>
            <a:endParaRPr lang="en-GB">
              <a:solidFill>
                <a:srgbClr val="8000FF"/>
              </a:solidFill>
              <a:latin typeface="Century Gothic"/>
            </a:endParaRPr>
          </a:p>
          <a:p>
            <a:endParaRPr lang="en-GB">
              <a:latin typeface="Century Gothic"/>
            </a:endParaRPr>
          </a:p>
          <a:p>
            <a:r>
              <a:rPr lang="en-GB" b="1">
                <a:latin typeface="Century Gothic"/>
              </a:rPr>
              <a:t>Section C </a:t>
            </a:r>
          </a:p>
          <a:p>
            <a:r>
              <a:rPr lang="en-GB">
                <a:solidFill>
                  <a:srgbClr val="8000FF"/>
                </a:solidFill>
                <a:latin typeface="Century Gothic"/>
              </a:rPr>
              <a:t>Unseen Poetry</a:t>
            </a:r>
          </a:p>
        </p:txBody>
      </p:sp>
      <p:cxnSp>
        <p:nvCxnSpPr>
          <p:cNvPr id="19" name="Straight Connector 18"/>
          <p:cNvCxnSpPr/>
          <p:nvPr/>
        </p:nvCxnSpPr>
        <p:spPr>
          <a:xfrm>
            <a:off x="5954677" y="1214340"/>
            <a:ext cx="18652" cy="5147559"/>
          </a:xfrm>
          <a:prstGeom prst="line">
            <a:avLst/>
          </a:prstGeom>
          <a:ln w="38100"/>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3102069" y="1895555"/>
            <a:ext cx="6567" cy="4611809"/>
          </a:xfrm>
          <a:prstGeom prst="line">
            <a:avLst/>
          </a:prstGeom>
          <a:ln w="38100"/>
        </p:spPr>
        <p:style>
          <a:lnRef idx="1">
            <a:schemeClr val="dk1"/>
          </a:lnRef>
          <a:fillRef idx="0">
            <a:schemeClr val="dk1"/>
          </a:fillRef>
          <a:effectRef idx="0">
            <a:schemeClr val="dk1"/>
          </a:effectRef>
          <a:fontRef idx="minor">
            <a:schemeClr val="tx1"/>
          </a:fontRef>
        </p:style>
      </p:cxnSp>
      <p:cxnSp>
        <p:nvCxnSpPr>
          <p:cNvPr id="21" name="Straight Connector 20"/>
          <p:cNvCxnSpPr/>
          <p:nvPr/>
        </p:nvCxnSpPr>
        <p:spPr>
          <a:xfrm>
            <a:off x="8777603" y="2014247"/>
            <a:ext cx="6567" cy="4611809"/>
          </a:xfrm>
          <a:prstGeom prst="line">
            <a:avLst/>
          </a:prstGeom>
          <a:ln w="38100"/>
        </p:spPr>
        <p:style>
          <a:lnRef idx="1">
            <a:schemeClr val="dk1"/>
          </a:lnRef>
          <a:fillRef idx="0">
            <a:schemeClr val="dk1"/>
          </a:fillRef>
          <a:effectRef idx="0">
            <a:schemeClr val="dk1"/>
          </a:effectRef>
          <a:fontRef idx="minor">
            <a:schemeClr val="tx1"/>
          </a:fontRef>
        </p:style>
      </p:cxnSp>
      <p:sp>
        <p:nvSpPr>
          <p:cNvPr id="30" name="AutoShape 4" descr="Image result for 1/2"/>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cxnSp>
        <p:nvCxnSpPr>
          <p:cNvPr id="23" name="Straight Arrow Connector 22">
            <a:extLst>
              <a:ext uri="{FF2B5EF4-FFF2-40B4-BE49-F238E27FC236}">
                <a16:creationId xmlns:a16="http://schemas.microsoft.com/office/drawing/2014/main" id="{45D96127-BAD6-B0FD-B026-946BD66920AC}"/>
              </a:ext>
            </a:extLst>
          </p:cNvPr>
          <p:cNvCxnSpPr/>
          <p:nvPr/>
        </p:nvCxnSpPr>
        <p:spPr>
          <a:xfrm>
            <a:off x="6820250" y="3169345"/>
            <a:ext cx="604007" cy="337253"/>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7FC2808-69AE-E9AC-8D9C-B9F147AB3932}"/>
              </a:ext>
            </a:extLst>
          </p:cNvPr>
          <p:cNvSpPr txBox="1"/>
          <p:nvPr/>
        </p:nvSpPr>
        <p:spPr>
          <a:xfrm>
            <a:off x="6568035" y="3573710"/>
            <a:ext cx="1807481" cy="646331"/>
          </a:xfrm>
          <a:prstGeom prst="rect">
            <a:avLst/>
          </a:prstGeom>
          <a:noFill/>
        </p:spPr>
        <p:txBody>
          <a:bodyPr wrap="square" rtlCol="0">
            <a:spAutoFit/>
          </a:bodyPr>
          <a:lstStyle/>
          <a:p>
            <a:r>
              <a:rPr lang="en-GB" b="1">
                <a:solidFill>
                  <a:srgbClr val="FF0000"/>
                </a:solidFill>
              </a:rPr>
              <a:t>Upcoming mock exam (Dec)</a:t>
            </a:r>
          </a:p>
        </p:txBody>
      </p:sp>
      <p:sp>
        <p:nvSpPr>
          <p:cNvPr id="25" name="Right Brace 24">
            <a:extLst>
              <a:ext uri="{FF2B5EF4-FFF2-40B4-BE49-F238E27FC236}">
                <a16:creationId xmlns:a16="http://schemas.microsoft.com/office/drawing/2014/main" id="{FC890F32-B4A8-F503-D86B-E29FA02D209A}"/>
              </a:ext>
            </a:extLst>
          </p:cNvPr>
          <p:cNvSpPr/>
          <p:nvPr/>
        </p:nvSpPr>
        <p:spPr>
          <a:xfrm>
            <a:off x="10956022" y="2416029"/>
            <a:ext cx="420171" cy="4210027"/>
          </a:xfrm>
          <a:prstGeom prst="rightBrace">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6" name="TextBox 25">
            <a:extLst>
              <a:ext uri="{FF2B5EF4-FFF2-40B4-BE49-F238E27FC236}">
                <a16:creationId xmlns:a16="http://schemas.microsoft.com/office/drawing/2014/main" id="{694624AB-790E-C957-1770-5B5C4C7BE0D4}"/>
              </a:ext>
            </a:extLst>
          </p:cNvPr>
          <p:cNvSpPr txBox="1"/>
          <p:nvPr/>
        </p:nvSpPr>
        <p:spPr>
          <a:xfrm>
            <a:off x="11376193" y="4174019"/>
            <a:ext cx="1178812" cy="644403"/>
          </a:xfrm>
          <a:prstGeom prst="rect">
            <a:avLst/>
          </a:prstGeom>
          <a:noFill/>
        </p:spPr>
        <p:txBody>
          <a:bodyPr wrap="square" rtlCol="0">
            <a:spAutoFit/>
          </a:bodyPr>
          <a:lstStyle/>
          <a:p>
            <a:r>
              <a:rPr lang="en-GB">
                <a:solidFill>
                  <a:srgbClr val="FF0000"/>
                </a:solidFill>
              </a:rPr>
              <a:t>Jan </a:t>
            </a:r>
          </a:p>
          <a:p>
            <a:r>
              <a:rPr lang="en-GB">
                <a:solidFill>
                  <a:srgbClr val="FF0000"/>
                </a:solidFill>
              </a:rPr>
              <a:t>mock</a:t>
            </a:r>
          </a:p>
        </p:txBody>
      </p:sp>
      <p:sp>
        <p:nvSpPr>
          <p:cNvPr id="27" name="TextBox 26">
            <a:extLst>
              <a:ext uri="{FF2B5EF4-FFF2-40B4-BE49-F238E27FC236}">
                <a16:creationId xmlns:a16="http://schemas.microsoft.com/office/drawing/2014/main" id="{8DAF6843-A78A-5BD1-70B2-D5A72D4E794A}"/>
              </a:ext>
            </a:extLst>
          </p:cNvPr>
          <p:cNvSpPr txBox="1"/>
          <p:nvPr/>
        </p:nvSpPr>
        <p:spPr>
          <a:xfrm>
            <a:off x="4579989" y="556954"/>
            <a:ext cx="1784167" cy="369332"/>
          </a:xfrm>
          <a:prstGeom prst="rect">
            <a:avLst/>
          </a:prstGeom>
          <a:noFill/>
        </p:spPr>
        <p:txBody>
          <a:bodyPr wrap="square" rtlCol="0">
            <a:spAutoFit/>
          </a:bodyPr>
          <a:lstStyle/>
          <a:p>
            <a:r>
              <a:rPr lang="en-GB" b="1">
                <a:solidFill>
                  <a:srgbClr val="FF0000"/>
                </a:solidFill>
              </a:rPr>
              <a:t>March mock</a:t>
            </a:r>
          </a:p>
        </p:txBody>
      </p:sp>
      <p:sp>
        <p:nvSpPr>
          <p:cNvPr id="28" name="TextBox 27">
            <a:extLst>
              <a:ext uri="{FF2B5EF4-FFF2-40B4-BE49-F238E27FC236}">
                <a16:creationId xmlns:a16="http://schemas.microsoft.com/office/drawing/2014/main" id="{A167D35F-48F5-7682-BDDF-A9DAF5E03CB6}"/>
              </a:ext>
            </a:extLst>
          </p:cNvPr>
          <p:cNvSpPr txBox="1"/>
          <p:nvPr/>
        </p:nvSpPr>
        <p:spPr>
          <a:xfrm>
            <a:off x="3222059" y="45167"/>
            <a:ext cx="5206481" cy="523220"/>
          </a:xfrm>
          <a:prstGeom prst="rect">
            <a:avLst/>
          </a:prstGeom>
          <a:noFill/>
        </p:spPr>
        <p:txBody>
          <a:bodyPr wrap="square" rtlCol="0">
            <a:spAutoFit/>
          </a:bodyPr>
          <a:lstStyle/>
          <a:p>
            <a:pPr algn="ctr"/>
            <a:r>
              <a:rPr lang="en-GB" sz="2800" b="1">
                <a:latin typeface="Century Gothic" panose="020B0502020202020204" pitchFamily="34" charset="0"/>
              </a:rPr>
              <a:t>GCSE English </a:t>
            </a:r>
          </a:p>
        </p:txBody>
      </p:sp>
      <p:pic>
        <p:nvPicPr>
          <p:cNvPr id="1026" name="Picture 2" descr="Macbeth eBook : Shakespeare, William ...">
            <a:extLst>
              <a:ext uri="{FF2B5EF4-FFF2-40B4-BE49-F238E27FC236}">
                <a16:creationId xmlns:a16="http://schemas.microsoft.com/office/drawing/2014/main" id="{05279FEC-3172-FB08-0E1C-29499A31720F}"/>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7944815" y="2146945"/>
            <a:ext cx="553825" cy="8172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Christmas Carol by Charles Dickens ...">
            <a:extLst>
              <a:ext uri="{FF2B5EF4-FFF2-40B4-BE49-F238E27FC236}">
                <a16:creationId xmlns:a16="http://schemas.microsoft.com/office/drawing/2014/main" id="{8824602E-0919-294B-9B4E-A8B1674F30F5}"/>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7765004" y="5480700"/>
            <a:ext cx="578982" cy="8811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n Inspector Calls (Heinemann Plays For ...">
            <a:extLst>
              <a:ext uri="{FF2B5EF4-FFF2-40B4-BE49-F238E27FC236}">
                <a16:creationId xmlns:a16="http://schemas.microsoft.com/office/drawing/2014/main" id="{364CCF2A-D5CD-3DC8-492C-2E6BE0BD7546}"/>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0416650" y="3142339"/>
            <a:ext cx="495760" cy="754536"/>
          </a:xfrm>
          <a:prstGeom prst="rect">
            <a:avLst/>
          </a:prstGeom>
          <a:noFill/>
          <a:extLst>
            <a:ext uri="{909E8E84-426E-40DD-AFC4-6F175D3DCCD1}">
              <a14:hiddenFill xmlns:a14="http://schemas.microsoft.com/office/drawing/2010/main">
                <a:solidFill>
                  <a:srgbClr val="FFFFFF"/>
                </a:solidFill>
              </a14:hiddenFill>
            </a:ext>
          </a:extLst>
        </p:spPr>
      </p:pic>
      <p:cxnSp>
        <p:nvCxnSpPr>
          <p:cNvPr id="2" name="Straight Arrow Connector 1">
            <a:extLst>
              <a:ext uri="{FF2B5EF4-FFF2-40B4-BE49-F238E27FC236}">
                <a16:creationId xmlns:a16="http://schemas.microsoft.com/office/drawing/2014/main" id="{0B11AC5C-32B7-3DC6-CE28-C486270A1790}"/>
              </a:ext>
            </a:extLst>
          </p:cNvPr>
          <p:cNvCxnSpPr>
            <a:cxnSpLocks/>
          </p:cNvCxnSpPr>
          <p:nvPr/>
        </p:nvCxnSpPr>
        <p:spPr>
          <a:xfrm flipV="1">
            <a:off x="5037109" y="998559"/>
            <a:ext cx="197569" cy="52141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60628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64315-9739-C8B1-ED9B-EECCA99F18E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CDE483F-E5DD-9ECD-1798-C1F69681AAC7}"/>
              </a:ext>
            </a:extLst>
          </p:cNvPr>
          <p:cNvSpPr txBox="1"/>
          <p:nvPr/>
        </p:nvSpPr>
        <p:spPr>
          <a:xfrm>
            <a:off x="3163507" y="192348"/>
            <a:ext cx="5206481" cy="523220"/>
          </a:xfrm>
          <a:prstGeom prst="rect">
            <a:avLst/>
          </a:prstGeom>
          <a:noFill/>
        </p:spPr>
        <p:txBody>
          <a:bodyPr wrap="square" rtlCol="0">
            <a:spAutoFit/>
          </a:bodyPr>
          <a:lstStyle/>
          <a:p>
            <a:pPr algn="ctr"/>
            <a:r>
              <a:rPr lang="en-GB" sz="2800" b="1">
                <a:latin typeface="Century Gothic" panose="020B0502020202020204" pitchFamily="34" charset="0"/>
              </a:rPr>
              <a:t>GCSE English </a:t>
            </a:r>
          </a:p>
        </p:txBody>
      </p:sp>
      <p:sp>
        <p:nvSpPr>
          <p:cNvPr id="5" name="TextBox 4">
            <a:extLst>
              <a:ext uri="{FF2B5EF4-FFF2-40B4-BE49-F238E27FC236}">
                <a16:creationId xmlns:a16="http://schemas.microsoft.com/office/drawing/2014/main" id="{68B6CEEA-185D-D225-D007-EBA28B9AA51C}"/>
              </a:ext>
            </a:extLst>
          </p:cNvPr>
          <p:cNvSpPr txBox="1"/>
          <p:nvPr/>
        </p:nvSpPr>
        <p:spPr>
          <a:xfrm>
            <a:off x="1905158" y="882435"/>
            <a:ext cx="8732083" cy="400110"/>
          </a:xfrm>
          <a:prstGeom prst="rect">
            <a:avLst/>
          </a:prstGeom>
          <a:noFill/>
        </p:spPr>
        <p:txBody>
          <a:bodyPr wrap="square" rtlCol="0">
            <a:spAutoFit/>
          </a:bodyPr>
          <a:lstStyle/>
          <a:p>
            <a:pPr algn="ctr"/>
            <a:r>
              <a:rPr lang="en-GB" sz="2000" b="1">
                <a:latin typeface="Century Gothic" panose="020B0502020202020204" pitchFamily="34" charset="0"/>
              </a:rPr>
              <a:t>How can </a:t>
            </a:r>
            <a:r>
              <a:rPr lang="en-GB" sz="2000" b="1" u="sng">
                <a:latin typeface="Century Gothic" panose="020B0502020202020204" pitchFamily="34" charset="0"/>
              </a:rPr>
              <a:t>you</a:t>
            </a:r>
            <a:r>
              <a:rPr lang="en-GB" sz="2000" b="1">
                <a:latin typeface="Century Gothic" panose="020B0502020202020204" pitchFamily="34" charset="0"/>
              </a:rPr>
              <a:t> support your child with Literature?</a:t>
            </a:r>
          </a:p>
        </p:txBody>
      </p:sp>
      <p:sp>
        <p:nvSpPr>
          <p:cNvPr id="6" name="TextBox 5">
            <a:extLst>
              <a:ext uri="{FF2B5EF4-FFF2-40B4-BE49-F238E27FC236}">
                <a16:creationId xmlns:a16="http://schemas.microsoft.com/office/drawing/2014/main" id="{9BB37831-B1B1-F7B4-9114-76867C21107E}"/>
              </a:ext>
            </a:extLst>
          </p:cNvPr>
          <p:cNvSpPr txBox="1"/>
          <p:nvPr/>
        </p:nvSpPr>
        <p:spPr>
          <a:xfrm>
            <a:off x="1523701" y="1828466"/>
            <a:ext cx="10390131" cy="3970318"/>
          </a:xfrm>
          <a:prstGeom prst="rect">
            <a:avLst/>
          </a:prstGeom>
          <a:noFill/>
        </p:spPr>
        <p:txBody>
          <a:bodyPr wrap="square" rtlCol="0">
            <a:spAutoFit/>
          </a:bodyPr>
          <a:lstStyle/>
          <a:p>
            <a:pPr marL="285750" indent="-285750">
              <a:buFont typeface="Arial" panose="020B0604020202020204" pitchFamily="34" charset="0"/>
              <a:buChar char="•"/>
            </a:pPr>
            <a:r>
              <a:rPr lang="en-GB">
                <a:latin typeface="Century Gothic" panose="020B0502020202020204" pitchFamily="34" charset="0"/>
              </a:rPr>
              <a:t>Little and often! Short burst recall/practice tasks. </a:t>
            </a:r>
          </a:p>
          <a:p>
            <a:pPr marL="285750" indent="-285750">
              <a:buFont typeface="Arial" panose="020B0604020202020204" pitchFamily="34" charset="0"/>
              <a:buChar char="•"/>
            </a:pPr>
            <a:endParaRPr lang="en-GB">
              <a:latin typeface="Century Gothic" panose="020B0502020202020204" pitchFamily="34" charset="0"/>
            </a:endParaRPr>
          </a:p>
          <a:p>
            <a:pPr marL="285750" indent="-285750">
              <a:buFont typeface="Arial" panose="020B0604020202020204" pitchFamily="34" charset="0"/>
              <a:buChar char="•"/>
            </a:pPr>
            <a:r>
              <a:rPr lang="en-GB">
                <a:latin typeface="Century Gothic" panose="020B0502020202020204" pitchFamily="34" charset="0"/>
              </a:rPr>
              <a:t>Ensure there is a copy of the text and revision guide at home </a:t>
            </a:r>
          </a:p>
          <a:p>
            <a:pPr marL="285750" indent="-285750">
              <a:buFont typeface="Arial" panose="020B0604020202020204" pitchFamily="34" charset="0"/>
              <a:buChar char="•"/>
            </a:pPr>
            <a:endParaRPr lang="en-GB">
              <a:latin typeface="Century Gothic" panose="020B0502020202020204" pitchFamily="34" charset="0"/>
            </a:endParaRPr>
          </a:p>
          <a:p>
            <a:pPr marL="285750" indent="-285750">
              <a:buFont typeface="Arial" panose="020B0604020202020204" pitchFamily="34" charset="0"/>
              <a:buChar char="•"/>
            </a:pPr>
            <a:r>
              <a:rPr lang="en-GB">
                <a:latin typeface="Century Gothic" panose="020B0502020202020204" pitchFamily="34" charset="0"/>
              </a:rPr>
              <a:t>Encourage independent revision (bring books home, have a look through, talk you through an example of work) </a:t>
            </a:r>
          </a:p>
          <a:p>
            <a:pPr marL="285750" indent="-285750">
              <a:buFont typeface="Arial" panose="020B0604020202020204" pitchFamily="34" charset="0"/>
              <a:buChar char="•"/>
            </a:pPr>
            <a:endParaRPr lang="en-GB">
              <a:latin typeface="Century Gothic" panose="020B0502020202020204" pitchFamily="34" charset="0"/>
            </a:endParaRPr>
          </a:p>
          <a:p>
            <a:pPr marL="285750" indent="-285750">
              <a:buFont typeface="Arial" panose="020B0604020202020204" pitchFamily="34" charset="0"/>
              <a:buChar char="•"/>
            </a:pPr>
            <a:r>
              <a:rPr lang="en-GB">
                <a:latin typeface="Century Gothic" panose="020B0502020202020204" pitchFamily="34" charset="0"/>
              </a:rPr>
              <a:t>Quotes/key vocabulary recall – flashcards </a:t>
            </a:r>
          </a:p>
          <a:p>
            <a:pPr marL="285750" indent="-285750">
              <a:buFont typeface="Arial" panose="020B0604020202020204" pitchFamily="34" charset="0"/>
              <a:buChar char="•"/>
            </a:pPr>
            <a:endParaRPr lang="en-GB">
              <a:latin typeface="Century Gothic" panose="020B0502020202020204" pitchFamily="34" charset="0"/>
            </a:endParaRPr>
          </a:p>
          <a:p>
            <a:pPr marL="285750" indent="-285750">
              <a:buFont typeface="Arial" panose="020B0604020202020204" pitchFamily="34" charset="0"/>
              <a:buChar char="•"/>
            </a:pPr>
            <a:r>
              <a:rPr lang="en-GB">
                <a:latin typeface="Century Gothic" panose="020B0502020202020204" pitchFamily="34" charset="0"/>
              </a:rPr>
              <a:t>Encourage revision sessions within School</a:t>
            </a:r>
          </a:p>
          <a:p>
            <a:endParaRPr lang="en-GB">
              <a:latin typeface="Century Gothic" panose="020B0502020202020204" pitchFamily="34" charset="0"/>
            </a:endParaRPr>
          </a:p>
          <a:p>
            <a:pPr marL="285750" indent="-285750">
              <a:buFont typeface="Arial" panose="020B0604020202020204" pitchFamily="34" charset="0"/>
              <a:buChar char="•"/>
            </a:pPr>
            <a:r>
              <a:rPr lang="en-GB">
                <a:latin typeface="Century Gothic" panose="020B0502020202020204" pitchFamily="34" charset="0"/>
              </a:rPr>
              <a:t>Organising a revision timetable with students</a:t>
            </a:r>
          </a:p>
          <a:p>
            <a:pPr marL="285750" indent="-285750">
              <a:buFont typeface="Arial" panose="020B0604020202020204" pitchFamily="34" charset="0"/>
              <a:buChar char="•"/>
            </a:pPr>
            <a:endParaRPr lang="en-GB">
              <a:latin typeface="Century Gothic" panose="020B0502020202020204" pitchFamily="34" charset="0"/>
            </a:endParaRPr>
          </a:p>
          <a:p>
            <a:pPr marL="285750" indent="-285750">
              <a:buFont typeface="Arial" panose="020B0604020202020204" pitchFamily="34" charset="0"/>
              <a:buChar char="•"/>
            </a:pPr>
            <a:endParaRPr lang="en-GB">
              <a:latin typeface="Century Gothic" panose="020B0502020202020204" pitchFamily="34" charset="0"/>
            </a:endParaRPr>
          </a:p>
        </p:txBody>
      </p:sp>
      <p:pic>
        <p:nvPicPr>
          <p:cNvPr id="8" name="Picture 2" descr="Macbeth eBook : Shakespeare, William ...">
            <a:extLst>
              <a:ext uri="{FF2B5EF4-FFF2-40B4-BE49-F238E27FC236}">
                <a16:creationId xmlns:a16="http://schemas.microsoft.com/office/drawing/2014/main" id="{3CE80B1F-8597-483D-9813-AE649227BEA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3077" y="453958"/>
            <a:ext cx="1122993" cy="1657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A Christmas Carol by Charles Dickens ...">
            <a:extLst>
              <a:ext uri="{FF2B5EF4-FFF2-40B4-BE49-F238E27FC236}">
                <a16:creationId xmlns:a16="http://schemas.microsoft.com/office/drawing/2014/main" id="{B309B022-9899-6C21-0E5F-AA1469BDBBD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0192" y="2316313"/>
            <a:ext cx="1088828" cy="16571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An Inspector Calls (Heinemann Plays For ...">
            <a:extLst>
              <a:ext uri="{FF2B5EF4-FFF2-40B4-BE49-F238E27FC236}">
                <a16:creationId xmlns:a16="http://schemas.microsoft.com/office/drawing/2014/main" id="{87314B27-0477-2B51-DF7D-5FB6042E3FE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4759" y="4245781"/>
            <a:ext cx="1088830" cy="165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395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 calcmode="lin" valueType="num">
                                      <p:cBhvr additive="base">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 calcmode="lin" valueType="num">
                                      <p:cBhvr additive="base">
                                        <p:cTn id="31"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10" end="10"/>
                                            </p:txEl>
                                          </p:spTgt>
                                        </p:tgtEl>
                                        <p:attrNameLst>
                                          <p:attrName>style.visibility</p:attrName>
                                        </p:attrNameLst>
                                      </p:cBhvr>
                                      <p:to>
                                        <p:strVal val="visible"/>
                                      </p:to>
                                    </p:set>
                                    <p:anim calcmode="lin" valueType="num">
                                      <p:cBhvr additive="base">
                                        <p:cTn id="37"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0E3C0-C102-209C-4EF0-929EE4E96BA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2C1E8B-8C39-CB25-D798-2E9B2974E10D}"/>
              </a:ext>
            </a:extLst>
          </p:cNvPr>
          <p:cNvSpPr txBox="1"/>
          <p:nvPr/>
        </p:nvSpPr>
        <p:spPr>
          <a:xfrm>
            <a:off x="1905158" y="702693"/>
            <a:ext cx="8732083" cy="400110"/>
          </a:xfrm>
          <a:prstGeom prst="rect">
            <a:avLst/>
          </a:prstGeom>
          <a:solidFill>
            <a:schemeClr val="bg1"/>
          </a:solidFill>
          <a:ln>
            <a:solidFill>
              <a:schemeClr val="bg1"/>
            </a:solidFill>
          </a:ln>
        </p:spPr>
        <p:txBody>
          <a:bodyPr wrap="square" rtlCol="0">
            <a:spAutoFit/>
          </a:bodyPr>
          <a:lstStyle/>
          <a:p>
            <a:pPr algn="ctr"/>
            <a:r>
              <a:rPr lang="en-GB" sz="2000" b="1">
                <a:latin typeface="Century Gothic" panose="020B0502020202020204" pitchFamily="34" charset="0"/>
              </a:rPr>
              <a:t>What kind of revision tasks work best in English?</a:t>
            </a:r>
          </a:p>
        </p:txBody>
      </p:sp>
      <p:sp>
        <p:nvSpPr>
          <p:cNvPr id="4" name="TextBox 3">
            <a:extLst>
              <a:ext uri="{FF2B5EF4-FFF2-40B4-BE49-F238E27FC236}">
                <a16:creationId xmlns:a16="http://schemas.microsoft.com/office/drawing/2014/main" id="{7FC578D0-E68C-6101-6580-C5F01B054B0E}"/>
              </a:ext>
            </a:extLst>
          </p:cNvPr>
          <p:cNvSpPr txBox="1"/>
          <p:nvPr/>
        </p:nvSpPr>
        <p:spPr>
          <a:xfrm>
            <a:off x="3163507" y="192348"/>
            <a:ext cx="5206481" cy="523220"/>
          </a:xfrm>
          <a:prstGeom prst="rect">
            <a:avLst/>
          </a:prstGeom>
          <a:solidFill>
            <a:schemeClr val="bg1"/>
          </a:solidFill>
          <a:ln>
            <a:solidFill>
              <a:schemeClr val="bg1"/>
            </a:solidFill>
          </a:ln>
        </p:spPr>
        <p:txBody>
          <a:bodyPr wrap="square" rtlCol="0">
            <a:spAutoFit/>
          </a:bodyPr>
          <a:lstStyle/>
          <a:p>
            <a:pPr algn="ctr"/>
            <a:r>
              <a:rPr lang="en-GB" sz="2800" b="1">
                <a:latin typeface="Century Gothic" panose="020B0502020202020204" pitchFamily="34" charset="0"/>
              </a:rPr>
              <a:t>GCSE English </a:t>
            </a:r>
          </a:p>
        </p:txBody>
      </p:sp>
      <p:pic>
        <p:nvPicPr>
          <p:cNvPr id="2050" name="Picture 2" descr="Macbeth Mind Map Themes | TikTok">
            <a:extLst>
              <a:ext uri="{FF2B5EF4-FFF2-40B4-BE49-F238E27FC236}">
                <a16:creationId xmlns:a16="http://schemas.microsoft.com/office/drawing/2014/main" id="{7F1C76C2-AAA9-40C2-2CE1-2D6A44726C8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888304" y="0"/>
            <a:ext cx="4293679" cy="334353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8" name="Picture 10" descr="Y11 English Literature revision! Now on ...">
            <a:extLst>
              <a:ext uri="{FF2B5EF4-FFF2-40B4-BE49-F238E27FC236}">
                <a16:creationId xmlns:a16="http://schemas.microsoft.com/office/drawing/2014/main" id="{4B28B591-3053-04B2-A8C7-CCF4BA1ADAF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90538" y="3357786"/>
            <a:ext cx="4673017" cy="330786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60" name="Picture 12" descr="Christmas Carol GCSE Mindmap &amp; Flashcards">
            <a:extLst>
              <a:ext uri="{FF2B5EF4-FFF2-40B4-BE49-F238E27FC236}">
                <a16:creationId xmlns:a16="http://schemas.microsoft.com/office/drawing/2014/main" id="{22CACF92-2616-E7EE-A523-EA7A9075416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591057" y="3062815"/>
            <a:ext cx="5590926" cy="391364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62" name="Picture 14" descr="In Depth Inspector Calls Quote Analysis - Sparknotes, PDF, Quizlet &amp; Key  Quotes (English Literature) - Knowunity">
            <a:extLst>
              <a:ext uri="{FF2B5EF4-FFF2-40B4-BE49-F238E27FC236}">
                <a16:creationId xmlns:a16="http://schemas.microsoft.com/office/drawing/2014/main" id="{BD9E2165-C33C-6C7C-AE18-4D62468D79FD}"/>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55762" y="166290"/>
            <a:ext cx="3233734" cy="457274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4" name="Picture 6" descr="An Inspector Calls' revision resources ...">
            <a:extLst>
              <a:ext uri="{FF2B5EF4-FFF2-40B4-BE49-F238E27FC236}">
                <a16:creationId xmlns:a16="http://schemas.microsoft.com/office/drawing/2014/main" id="{1522669C-E47B-220C-57EA-9B1D85E59754}"/>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rot="383154">
            <a:off x="262898" y="2991730"/>
            <a:ext cx="2575508" cy="363841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26" name="Picture 2" descr="gcse power and conflict poetry flashcards, great...">
            <a:extLst>
              <a:ext uri="{FF2B5EF4-FFF2-40B4-BE49-F238E27FC236}">
                <a16:creationId xmlns:a16="http://schemas.microsoft.com/office/drawing/2014/main" id="{8BCC65F2-3412-49C2-1A6A-12287FF491CE}"/>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a:fillRect/>
          </a:stretch>
        </p:blipFill>
        <p:spPr bwMode="auto">
          <a:xfrm>
            <a:off x="2555090" y="1031776"/>
            <a:ext cx="3605115" cy="270571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2" name="Picture 4" descr="Lady Macbeth Character Analysis and ...">
            <a:extLst>
              <a:ext uri="{FF2B5EF4-FFF2-40B4-BE49-F238E27FC236}">
                <a16:creationId xmlns:a16="http://schemas.microsoft.com/office/drawing/2014/main" id="{E83B875F-9142-7074-EC98-7BE09F47D32C}"/>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163506" y="0"/>
            <a:ext cx="4853631" cy="343571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64" name="Picture 16" descr="An Inspector Calls: Grade 9 Sample Essay | Teaching Resources">
            <a:extLst>
              <a:ext uri="{FF2B5EF4-FFF2-40B4-BE49-F238E27FC236}">
                <a16:creationId xmlns:a16="http://schemas.microsoft.com/office/drawing/2014/main" id="{317AC784-2BC8-C895-4132-F3809BAB3F14}"/>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a:fillRect/>
          </a:stretch>
        </p:blipFill>
        <p:spPr bwMode="auto">
          <a:xfrm>
            <a:off x="4582583" y="2299316"/>
            <a:ext cx="3069385" cy="430424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912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60"/>
                                        </p:tgtEl>
                                        <p:attrNameLst>
                                          <p:attrName>style.visibility</p:attrName>
                                        </p:attrNameLst>
                                      </p:cBhvr>
                                      <p:to>
                                        <p:strVal val="visible"/>
                                      </p:to>
                                    </p:set>
                                    <p:anim calcmode="lin" valueType="num">
                                      <p:cBhvr additive="base">
                                        <p:cTn id="11" dur="500" fill="hold"/>
                                        <p:tgtEl>
                                          <p:spTgt spid="2060"/>
                                        </p:tgtEl>
                                        <p:attrNameLst>
                                          <p:attrName>ppt_x</p:attrName>
                                        </p:attrNameLst>
                                      </p:cBhvr>
                                      <p:tavLst>
                                        <p:tav tm="0">
                                          <p:val>
                                            <p:strVal val="#ppt_x"/>
                                          </p:val>
                                        </p:tav>
                                        <p:tav tm="100000">
                                          <p:val>
                                            <p:strVal val="#ppt_x"/>
                                          </p:val>
                                        </p:tav>
                                      </p:tavLst>
                                    </p:anim>
                                    <p:anim calcmode="lin" valueType="num">
                                      <p:cBhvr additive="base">
                                        <p:cTn id="12" dur="500" fill="hold"/>
                                        <p:tgtEl>
                                          <p:spTgt spid="206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58"/>
                                        </p:tgtEl>
                                        <p:attrNameLst>
                                          <p:attrName>style.visibility</p:attrName>
                                        </p:attrNameLst>
                                      </p:cBhvr>
                                      <p:to>
                                        <p:strVal val="visible"/>
                                      </p:to>
                                    </p:set>
                                    <p:anim calcmode="lin" valueType="num">
                                      <p:cBhvr additive="base">
                                        <p:cTn id="17" dur="500" fill="hold"/>
                                        <p:tgtEl>
                                          <p:spTgt spid="2058"/>
                                        </p:tgtEl>
                                        <p:attrNameLst>
                                          <p:attrName>ppt_x</p:attrName>
                                        </p:attrNameLst>
                                      </p:cBhvr>
                                      <p:tavLst>
                                        <p:tav tm="0">
                                          <p:val>
                                            <p:strVal val="#ppt_x"/>
                                          </p:val>
                                        </p:tav>
                                        <p:tav tm="100000">
                                          <p:val>
                                            <p:strVal val="#ppt_x"/>
                                          </p:val>
                                        </p:tav>
                                      </p:tavLst>
                                    </p:anim>
                                    <p:anim calcmode="lin" valueType="num">
                                      <p:cBhvr additive="base">
                                        <p:cTn id="18" dur="500" fill="hold"/>
                                        <p:tgtEl>
                                          <p:spTgt spid="205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050"/>
                                        </p:tgtEl>
                                        <p:attrNameLst>
                                          <p:attrName>style.visibility</p:attrName>
                                        </p:attrNameLst>
                                      </p:cBhvr>
                                      <p:to>
                                        <p:strVal val="visible"/>
                                      </p:to>
                                    </p:set>
                                    <p:anim calcmode="lin" valueType="num">
                                      <p:cBhvr additive="base">
                                        <p:cTn id="21" dur="500" fill="hold"/>
                                        <p:tgtEl>
                                          <p:spTgt spid="2050"/>
                                        </p:tgtEl>
                                        <p:attrNameLst>
                                          <p:attrName>ppt_x</p:attrName>
                                        </p:attrNameLst>
                                      </p:cBhvr>
                                      <p:tavLst>
                                        <p:tav tm="0">
                                          <p:val>
                                            <p:strVal val="#ppt_x"/>
                                          </p:val>
                                        </p:tav>
                                        <p:tav tm="100000">
                                          <p:val>
                                            <p:strVal val="#ppt_x"/>
                                          </p:val>
                                        </p:tav>
                                      </p:tavLst>
                                    </p:anim>
                                    <p:anim calcmode="lin" valueType="num">
                                      <p:cBhvr additive="base">
                                        <p:cTn id="22"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052"/>
                                        </p:tgtEl>
                                        <p:attrNameLst>
                                          <p:attrName>style.visibility</p:attrName>
                                        </p:attrNameLst>
                                      </p:cBhvr>
                                      <p:to>
                                        <p:strVal val="visible"/>
                                      </p:to>
                                    </p:set>
                                    <p:anim calcmode="lin" valueType="num">
                                      <p:cBhvr additive="base">
                                        <p:cTn id="27" dur="500" fill="hold"/>
                                        <p:tgtEl>
                                          <p:spTgt spid="2052"/>
                                        </p:tgtEl>
                                        <p:attrNameLst>
                                          <p:attrName>ppt_x</p:attrName>
                                        </p:attrNameLst>
                                      </p:cBhvr>
                                      <p:tavLst>
                                        <p:tav tm="0">
                                          <p:val>
                                            <p:strVal val="#ppt_x"/>
                                          </p:val>
                                        </p:tav>
                                        <p:tav tm="100000">
                                          <p:val>
                                            <p:strVal val="#ppt_x"/>
                                          </p:val>
                                        </p:tav>
                                      </p:tavLst>
                                    </p:anim>
                                    <p:anim calcmode="lin" valueType="num">
                                      <p:cBhvr additive="base">
                                        <p:cTn id="2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062"/>
                                        </p:tgtEl>
                                        <p:attrNameLst>
                                          <p:attrName>style.visibility</p:attrName>
                                        </p:attrNameLst>
                                      </p:cBhvr>
                                      <p:to>
                                        <p:strVal val="visible"/>
                                      </p:to>
                                    </p:set>
                                    <p:anim calcmode="lin" valueType="num">
                                      <p:cBhvr additive="base">
                                        <p:cTn id="33" dur="500" fill="hold"/>
                                        <p:tgtEl>
                                          <p:spTgt spid="2062"/>
                                        </p:tgtEl>
                                        <p:attrNameLst>
                                          <p:attrName>ppt_x</p:attrName>
                                        </p:attrNameLst>
                                      </p:cBhvr>
                                      <p:tavLst>
                                        <p:tav tm="0">
                                          <p:val>
                                            <p:strVal val="#ppt_x"/>
                                          </p:val>
                                        </p:tav>
                                        <p:tav tm="100000">
                                          <p:val>
                                            <p:strVal val="#ppt_x"/>
                                          </p:val>
                                        </p:tav>
                                      </p:tavLst>
                                    </p:anim>
                                    <p:anim calcmode="lin" valueType="num">
                                      <p:cBhvr additive="base">
                                        <p:cTn id="34" dur="500" fill="hold"/>
                                        <p:tgtEl>
                                          <p:spTgt spid="2062"/>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054"/>
                                        </p:tgtEl>
                                        <p:attrNameLst>
                                          <p:attrName>style.visibility</p:attrName>
                                        </p:attrNameLst>
                                      </p:cBhvr>
                                      <p:to>
                                        <p:strVal val="visible"/>
                                      </p:to>
                                    </p:set>
                                    <p:anim calcmode="lin" valueType="num">
                                      <p:cBhvr additive="base">
                                        <p:cTn id="39" dur="500" fill="hold"/>
                                        <p:tgtEl>
                                          <p:spTgt spid="2054"/>
                                        </p:tgtEl>
                                        <p:attrNameLst>
                                          <p:attrName>ppt_x</p:attrName>
                                        </p:attrNameLst>
                                      </p:cBhvr>
                                      <p:tavLst>
                                        <p:tav tm="0">
                                          <p:val>
                                            <p:strVal val="#ppt_x"/>
                                          </p:val>
                                        </p:tav>
                                        <p:tav tm="100000">
                                          <p:val>
                                            <p:strVal val="#ppt_x"/>
                                          </p:val>
                                        </p:tav>
                                      </p:tavLst>
                                    </p:anim>
                                    <p:anim calcmode="lin" valueType="num">
                                      <p:cBhvr additive="base">
                                        <p:cTn id="40"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064"/>
                                        </p:tgtEl>
                                        <p:attrNameLst>
                                          <p:attrName>style.visibility</p:attrName>
                                        </p:attrNameLst>
                                      </p:cBhvr>
                                      <p:to>
                                        <p:strVal val="visible"/>
                                      </p:to>
                                    </p:set>
                                    <p:anim calcmode="lin" valueType="num">
                                      <p:cBhvr additive="base">
                                        <p:cTn id="45" dur="500" fill="hold"/>
                                        <p:tgtEl>
                                          <p:spTgt spid="2064"/>
                                        </p:tgtEl>
                                        <p:attrNameLst>
                                          <p:attrName>ppt_x</p:attrName>
                                        </p:attrNameLst>
                                      </p:cBhvr>
                                      <p:tavLst>
                                        <p:tav tm="0">
                                          <p:val>
                                            <p:strVal val="#ppt_x"/>
                                          </p:val>
                                        </p:tav>
                                        <p:tav tm="100000">
                                          <p:val>
                                            <p:strVal val="#ppt_x"/>
                                          </p:val>
                                        </p:tav>
                                      </p:tavLst>
                                    </p:anim>
                                    <p:anim calcmode="lin" valueType="num">
                                      <p:cBhvr additive="base">
                                        <p:cTn id="46" dur="500" fill="hold"/>
                                        <p:tgtEl>
                                          <p:spTgt spid="20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QA GCSE English Lang Paper 1 Knowledge Organiser | Teaching Resources">
            <a:extLst>
              <a:ext uri="{FF2B5EF4-FFF2-40B4-BE49-F238E27FC236}">
                <a16:creationId xmlns:a16="http://schemas.microsoft.com/office/drawing/2014/main" id="{6527936F-2BFC-8B18-B54F-18D36953551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10105" y="124288"/>
            <a:ext cx="4406283" cy="330471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2" descr="Paper 1 Section A overview: AQA GCSE English Language">
            <a:extLst>
              <a:ext uri="{FF2B5EF4-FFF2-40B4-BE49-F238E27FC236}">
                <a16:creationId xmlns:a16="http://schemas.microsoft.com/office/drawing/2014/main" id="{E8762777-C0EF-AB3B-85B4-F2206CD6AB4F}"/>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4616388" y="214484"/>
            <a:ext cx="3525800" cy="376271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CSE English Language Paper 1 Tasks and Guidance | KS4 Teaching Resource">
            <a:extLst>
              <a:ext uri="{FF2B5EF4-FFF2-40B4-BE49-F238E27FC236}">
                <a16:creationId xmlns:a16="http://schemas.microsoft.com/office/drawing/2014/main" id="{BA73692B-4074-6E06-D1E8-333CA21970E2}"/>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5814" y="2942217"/>
            <a:ext cx="5102325" cy="357843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ection B practice exams | Teaching ...">
            <a:extLst>
              <a:ext uri="{FF2B5EF4-FFF2-40B4-BE49-F238E27FC236}">
                <a16:creationId xmlns:a16="http://schemas.microsoft.com/office/drawing/2014/main" id="{F1C720BA-989B-3D4D-DE3B-EE4C768EB97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022671" y="214484"/>
            <a:ext cx="3124484" cy="441395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3080" name="Picture 8" descr="AQA Language paper 1 question B examples | Teaching Resources">
            <a:extLst>
              <a:ext uri="{FF2B5EF4-FFF2-40B4-BE49-F238E27FC236}">
                <a16:creationId xmlns:a16="http://schemas.microsoft.com/office/drawing/2014/main" id="{8D6400EE-1505-F536-31D2-8C369E8EDCEF}"/>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617947" y="3095288"/>
            <a:ext cx="2656475" cy="37627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694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76"/>
                                        </p:tgtEl>
                                        <p:attrNameLst>
                                          <p:attrName>style.visibility</p:attrName>
                                        </p:attrNameLst>
                                      </p:cBhvr>
                                      <p:to>
                                        <p:strVal val="visible"/>
                                      </p:to>
                                    </p:set>
                                    <p:anim calcmode="lin" valueType="num">
                                      <p:cBhvr additive="base">
                                        <p:cTn id="11" dur="500" fill="hold"/>
                                        <p:tgtEl>
                                          <p:spTgt spid="3076"/>
                                        </p:tgtEl>
                                        <p:attrNameLst>
                                          <p:attrName>ppt_x</p:attrName>
                                        </p:attrNameLst>
                                      </p:cBhvr>
                                      <p:tavLst>
                                        <p:tav tm="0">
                                          <p:val>
                                            <p:strVal val="#ppt_x"/>
                                          </p:val>
                                        </p:tav>
                                        <p:tav tm="100000">
                                          <p:val>
                                            <p:strVal val="#ppt_x"/>
                                          </p:val>
                                        </p:tav>
                                      </p:tavLst>
                                    </p:anim>
                                    <p:anim calcmode="lin" valueType="num">
                                      <p:cBhvr additive="base">
                                        <p:cTn id="12" dur="500" fill="hold"/>
                                        <p:tgtEl>
                                          <p:spTgt spid="307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078"/>
                                        </p:tgtEl>
                                        <p:attrNameLst>
                                          <p:attrName>style.visibility</p:attrName>
                                        </p:attrNameLst>
                                      </p:cBhvr>
                                      <p:to>
                                        <p:strVal val="visible"/>
                                      </p:to>
                                    </p:set>
                                    <p:anim calcmode="lin" valueType="num">
                                      <p:cBhvr additive="base">
                                        <p:cTn id="21" dur="500" fill="hold"/>
                                        <p:tgtEl>
                                          <p:spTgt spid="3078"/>
                                        </p:tgtEl>
                                        <p:attrNameLst>
                                          <p:attrName>ppt_x</p:attrName>
                                        </p:attrNameLst>
                                      </p:cBhvr>
                                      <p:tavLst>
                                        <p:tav tm="0">
                                          <p:val>
                                            <p:strVal val="#ppt_x"/>
                                          </p:val>
                                        </p:tav>
                                        <p:tav tm="100000">
                                          <p:val>
                                            <p:strVal val="#ppt_x"/>
                                          </p:val>
                                        </p:tav>
                                      </p:tavLst>
                                    </p:anim>
                                    <p:anim calcmode="lin" valueType="num">
                                      <p:cBhvr additive="base">
                                        <p:cTn id="22" dur="500" fill="hold"/>
                                        <p:tgtEl>
                                          <p:spTgt spid="307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080"/>
                                        </p:tgtEl>
                                        <p:attrNameLst>
                                          <p:attrName>style.visibility</p:attrName>
                                        </p:attrNameLst>
                                      </p:cBhvr>
                                      <p:to>
                                        <p:strVal val="visible"/>
                                      </p:to>
                                    </p:set>
                                    <p:anim calcmode="lin" valueType="num">
                                      <p:cBhvr additive="base">
                                        <p:cTn id="25" dur="500" fill="hold"/>
                                        <p:tgtEl>
                                          <p:spTgt spid="3080"/>
                                        </p:tgtEl>
                                        <p:attrNameLst>
                                          <p:attrName>ppt_x</p:attrName>
                                        </p:attrNameLst>
                                      </p:cBhvr>
                                      <p:tavLst>
                                        <p:tav tm="0">
                                          <p:val>
                                            <p:strVal val="#ppt_x"/>
                                          </p:val>
                                        </p:tav>
                                        <p:tav tm="100000">
                                          <p:val>
                                            <p:strVal val="#ppt_x"/>
                                          </p:val>
                                        </p:tav>
                                      </p:tavLst>
                                    </p:anim>
                                    <p:anim calcmode="lin" valueType="num">
                                      <p:cBhvr additive="base">
                                        <p:cTn id="26" dur="500" fill="hold"/>
                                        <p:tgtEl>
                                          <p:spTgt spid="30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99020C2-BCED-5586-AB76-FFEE2E81FD17}"/>
              </a:ext>
            </a:extLst>
          </p:cNvPr>
          <p:cNvSpPr txBox="1"/>
          <p:nvPr/>
        </p:nvSpPr>
        <p:spPr>
          <a:xfrm>
            <a:off x="3163507" y="192348"/>
            <a:ext cx="5206481" cy="523220"/>
          </a:xfrm>
          <a:prstGeom prst="rect">
            <a:avLst/>
          </a:prstGeom>
          <a:noFill/>
        </p:spPr>
        <p:txBody>
          <a:bodyPr wrap="square" rtlCol="0">
            <a:spAutoFit/>
          </a:bodyPr>
          <a:lstStyle/>
          <a:p>
            <a:pPr algn="ctr"/>
            <a:r>
              <a:rPr lang="en-GB" sz="2800" b="1">
                <a:latin typeface="Century Gothic" panose="020B0502020202020204" pitchFamily="34" charset="0"/>
              </a:rPr>
              <a:t>GCSE English </a:t>
            </a:r>
          </a:p>
        </p:txBody>
      </p:sp>
      <p:pic>
        <p:nvPicPr>
          <p:cNvPr id="3" name="Picture 2" descr="A screenshot of a phone&#10;&#10;AI-generated content may be incorrect.">
            <a:extLst>
              <a:ext uri="{FF2B5EF4-FFF2-40B4-BE49-F238E27FC236}">
                <a16:creationId xmlns:a16="http://schemas.microsoft.com/office/drawing/2014/main" id="{73D75056-ECFD-5F6F-D127-074697BC64A6}"/>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262795" y="453958"/>
            <a:ext cx="2270590" cy="4913790"/>
          </a:xfrm>
          <a:prstGeom prst="rect">
            <a:avLst/>
          </a:prstGeom>
          <a:ln>
            <a:solidFill>
              <a:schemeClr val="tx1"/>
            </a:solidFill>
          </a:ln>
        </p:spPr>
      </p:pic>
      <p:pic>
        <p:nvPicPr>
          <p:cNvPr id="12" name="Picture 11" descr="A screenshot of a screen&#10;&#10;AI-generated content may be incorrect.">
            <a:extLst>
              <a:ext uri="{FF2B5EF4-FFF2-40B4-BE49-F238E27FC236}">
                <a16:creationId xmlns:a16="http://schemas.microsoft.com/office/drawing/2014/main" id="{9CB41C9C-5E80-8FC5-B1F7-84230F1E26AB}"/>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6968736" y="3223289"/>
            <a:ext cx="2370642" cy="3453415"/>
          </a:xfrm>
          <a:prstGeom prst="rect">
            <a:avLst/>
          </a:prstGeom>
          <a:ln>
            <a:solidFill>
              <a:schemeClr val="tx1"/>
            </a:solidFill>
          </a:ln>
        </p:spPr>
      </p:pic>
      <p:pic>
        <p:nvPicPr>
          <p:cNvPr id="14" name="Picture 13" descr="A screenshot of a phone&#10;&#10;AI-generated content may be incorrect.">
            <a:extLst>
              <a:ext uri="{FF2B5EF4-FFF2-40B4-BE49-F238E27FC236}">
                <a16:creationId xmlns:a16="http://schemas.microsoft.com/office/drawing/2014/main" id="{A4CC89FD-4343-9733-CBD1-12E25D960961}"/>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6968736" y="75896"/>
            <a:ext cx="2301964" cy="3094125"/>
          </a:xfrm>
          <a:prstGeom prst="rect">
            <a:avLst/>
          </a:prstGeom>
          <a:ln>
            <a:solidFill>
              <a:schemeClr val="tx1"/>
            </a:solidFill>
          </a:ln>
        </p:spPr>
      </p:pic>
      <p:pic>
        <p:nvPicPr>
          <p:cNvPr id="18" name="Picture 17" descr="A screenshot of a phone&#10;&#10;AI-generated content may be incorrect.">
            <a:extLst>
              <a:ext uri="{FF2B5EF4-FFF2-40B4-BE49-F238E27FC236}">
                <a16:creationId xmlns:a16="http://schemas.microsoft.com/office/drawing/2014/main" id="{030701E6-AE81-1BFF-0E2B-D778E739E7C7}"/>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209723" y="3709108"/>
            <a:ext cx="1944165" cy="2979036"/>
          </a:xfrm>
          <a:prstGeom prst="rect">
            <a:avLst/>
          </a:prstGeom>
          <a:ln>
            <a:solidFill>
              <a:schemeClr val="tx1"/>
            </a:solidFill>
          </a:ln>
        </p:spPr>
      </p:pic>
      <p:pic>
        <p:nvPicPr>
          <p:cNvPr id="20" name="Picture 19" descr="A screenshot of a phone&#10;&#10;AI-generated content may be incorrect.">
            <a:extLst>
              <a:ext uri="{FF2B5EF4-FFF2-40B4-BE49-F238E27FC236}">
                <a16:creationId xmlns:a16="http://schemas.microsoft.com/office/drawing/2014/main" id="{2C34660B-7D35-1900-3CB8-0A1B19A51CAA}"/>
              </a:ext>
            </a:extLst>
          </p:cNvPr>
          <p:cNvPicPr>
            <a:picLocks noChangeAspect="1"/>
          </p:cNvPicPr>
          <p:nvPr/>
        </p:nvPicPr>
        <p:blipFill>
          <a:blip r:embed="rId6" cstate="print">
            <a:extLst>
              <a:ext uri="{28A0092B-C50C-407E-A947-70E740481C1C}">
                <a14:useLocalDpi xmlns:a14="http://schemas.microsoft.com/office/drawing/2010/main"/>
              </a:ext>
            </a:extLst>
          </a:blip>
          <a:srcRect/>
          <a:stretch>
            <a:fillRect/>
          </a:stretch>
        </p:blipFill>
        <p:spPr>
          <a:xfrm>
            <a:off x="215149" y="217178"/>
            <a:ext cx="1944166" cy="3317887"/>
          </a:xfrm>
          <a:prstGeom prst="rect">
            <a:avLst/>
          </a:prstGeom>
          <a:ln>
            <a:solidFill>
              <a:schemeClr val="tx1"/>
            </a:solidFill>
          </a:ln>
        </p:spPr>
      </p:pic>
      <p:pic>
        <p:nvPicPr>
          <p:cNvPr id="22" name="Picture 21" descr="A screenshot of a phone&#10;&#10;AI-generated content may be incorrect.">
            <a:extLst>
              <a:ext uri="{FF2B5EF4-FFF2-40B4-BE49-F238E27FC236}">
                <a16:creationId xmlns:a16="http://schemas.microsoft.com/office/drawing/2014/main" id="{7B80D4F8-4F26-042F-BBA5-784039FA898B}"/>
              </a:ext>
            </a:extLst>
          </p:cNvPr>
          <p:cNvPicPr>
            <a:picLocks noChangeAspect="1"/>
          </p:cNvPicPr>
          <p:nvPr/>
        </p:nvPicPr>
        <p:blipFill>
          <a:blip r:embed="rId7" cstate="print">
            <a:extLst>
              <a:ext uri="{28A0092B-C50C-407E-A947-70E740481C1C}">
                <a14:useLocalDpi xmlns:a14="http://schemas.microsoft.com/office/drawing/2010/main"/>
              </a:ext>
            </a:extLst>
          </a:blip>
          <a:srcRect/>
          <a:stretch>
            <a:fillRect/>
          </a:stretch>
        </p:blipFill>
        <p:spPr>
          <a:xfrm>
            <a:off x="4716315" y="1702293"/>
            <a:ext cx="2069491" cy="3453414"/>
          </a:xfrm>
          <a:prstGeom prst="rect">
            <a:avLst/>
          </a:prstGeom>
          <a:ln>
            <a:solidFill>
              <a:schemeClr val="tx1"/>
            </a:solidFill>
          </a:ln>
        </p:spPr>
      </p:pic>
      <p:pic>
        <p:nvPicPr>
          <p:cNvPr id="24" name="Picture 23" descr="A person holding a pen and writing on a yellow paper&#10;&#10;AI-generated content may be incorrect.">
            <a:extLst>
              <a:ext uri="{FF2B5EF4-FFF2-40B4-BE49-F238E27FC236}">
                <a16:creationId xmlns:a16="http://schemas.microsoft.com/office/drawing/2014/main" id="{45FF73DD-1257-DFE4-DB84-BE6CF893F65E}"/>
              </a:ext>
            </a:extLst>
          </p:cNvPr>
          <p:cNvPicPr>
            <a:picLocks noChangeAspect="1"/>
          </p:cNvPicPr>
          <p:nvPr/>
        </p:nvPicPr>
        <p:blipFill>
          <a:blip r:embed="rId8" cstate="print">
            <a:extLst>
              <a:ext uri="{28A0092B-C50C-407E-A947-70E740481C1C}">
                <a14:useLocalDpi xmlns:a14="http://schemas.microsoft.com/office/drawing/2010/main"/>
              </a:ext>
            </a:extLst>
          </a:blip>
          <a:srcRect/>
          <a:stretch>
            <a:fillRect/>
          </a:stretch>
        </p:blipFill>
        <p:spPr>
          <a:xfrm>
            <a:off x="9506622" y="1320546"/>
            <a:ext cx="2355363" cy="3448516"/>
          </a:xfrm>
          <a:prstGeom prst="rect">
            <a:avLst/>
          </a:prstGeom>
          <a:ln>
            <a:solidFill>
              <a:schemeClr val="tx1"/>
            </a:solidFill>
          </a:ln>
        </p:spPr>
      </p:pic>
      <p:sp>
        <p:nvSpPr>
          <p:cNvPr id="7" name="TextBox 6">
            <a:extLst>
              <a:ext uri="{FF2B5EF4-FFF2-40B4-BE49-F238E27FC236}">
                <a16:creationId xmlns:a16="http://schemas.microsoft.com/office/drawing/2014/main" id="{B7C2A4F1-73C8-CC2B-02C1-941720004361}"/>
              </a:ext>
            </a:extLst>
          </p:cNvPr>
          <p:cNvSpPr txBox="1"/>
          <p:nvPr/>
        </p:nvSpPr>
        <p:spPr>
          <a:xfrm>
            <a:off x="1518082" y="1673016"/>
            <a:ext cx="9605638" cy="4247317"/>
          </a:xfrm>
          <a:custGeom>
            <a:avLst/>
            <a:gdLst>
              <a:gd name="connsiteX0" fmla="*/ 0 w 9605638"/>
              <a:gd name="connsiteY0" fmla="*/ 0 h 4247317"/>
              <a:gd name="connsiteX1" fmla="*/ 565038 w 9605638"/>
              <a:gd name="connsiteY1" fmla="*/ 0 h 4247317"/>
              <a:gd name="connsiteX2" fmla="*/ 937962 w 9605638"/>
              <a:gd name="connsiteY2" fmla="*/ 0 h 4247317"/>
              <a:gd name="connsiteX3" fmla="*/ 1503000 w 9605638"/>
              <a:gd name="connsiteY3" fmla="*/ 0 h 4247317"/>
              <a:gd name="connsiteX4" fmla="*/ 2068037 w 9605638"/>
              <a:gd name="connsiteY4" fmla="*/ 0 h 4247317"/>
              <a:gd name="connsiteX5" fmla="*/ 2537019 w 9605638"/>
              <a:gd name="connsiteY5" fmla="*/ 0 h 4247317"/>
              <a:gd name="connsiteX6" fmla="*/ 2813887 w 9605638"/>
              <a:gd name="connsiteY6" fmla="*/ 0 h 4247317"/>
              <a:gd name="connsiteX7" fmla="*/ 3474981 w 9605638"/>
              <a:gd name="connsiteY7" fmla="*/ 0 h 4247317"/>
              <a:gd name="connsiteX8" fmla="*/ 3943962 w 9605638"/>
              <a:gd name="connsiteY8" fmla="*/ 0 h 4247317"/>
              <a:gd name="connsiteX9" fmla="*/ 4316887 w 9605638"/>
              <a:gd name="connsiteY9" fmla="*/ 0 h 4247317"/>
              <a:gd name="connsiteX10" fmla="*/ 4593755 w 9605638"/>
              <a:gd name="connsiteY10" fmla="*/ 0 h 4247317"/>
              <a:gd name="connsiteX11" fmla="*/ 5158793 w 9605638"/>
              <a:gd name="connsiteY11" fmla="*/ 0 h 4247317"/>
              <a:gd name="connsiteX12" fmla="*/ 5723830 w 9605638"/>
              <a:gd name="connsiteY12" fmla="*/ 0 h 4247317"/>
              <a:gd name="connsiteX13" fmla="*/ 6480980 w 9605638"/>
              <a:gd name="connsiteY13" fmla="*/ 0 h 4247317"/>
              <a:gd name="connsiteX14" fmla="*/ 7142074 w 9605638"/>
              <a:gd name="connsiteY14" fmla="*/ 0 h 4247317"/>
              <a:gd name="connsiteX15" fmla="*/ 7899225 w 9605638"/>
              <a:gd name="connsiteY15" fmla="*/ 0 h 4247317"/>
              <a:gd name="connsiteX16" fmla="*/ 8272149 w 9605638"/>
              <a:gd name="connsiteY16" fmla="*/ 0 h 4247317"/>
              <a:gd name="connsiteX17" fmla="*/ 8645074 w 9605638"/>
              <a:gd name="connsiteY17" fmla="*/ 0 h 4247317"/>
              <a:gd name="connsiteX18" fmla="*/ 9114055 w 9605638"/>
              <a:gd name="connsiteY18" fmla="*/ 0 h 4247317"/>
              <a:gd name="connsiteX19" fmla="*/ 9605638 w 9605638"/>
              <a:gd name="connsiteY19" fmla="*/ 0 h 4247317"/>
              <a:gd name="connsiteX20" fmla="*/ 9605638 w 9605638"/>
              <a:gd name="connsiteY20" fmla="*/ 615861 h 4247317"/>
              <a:gd name="connsiteX21" fmla="*/ 9605638 w 9605638"/>
              <a:gd name="connsiteY21" fmla="*/ 1061829 h 4247317"/>
              <a:gd name="connsiteX22" fmla="*/ 9605638 w 9605638"/>
              <a:gd name="connsiteY22" fmla="*/ 1635217 h 4247317"/>
              <a:gd name="connsiteX23" fmla="*/ 9605638 w 9605638"/>
              <a:gd name="connsiteY23" fmla="*/ 2038712 h 4247317"/>
              <a:gd name="connsiteX24" fmla="*/ 9605638 w 9605638"/>
              <a:gd name="connsiteY24" fmla="*/ 2569627 h 4247317"/>
              <a:gd name="connsiteX25" fmla="*/ 9605638 w 9605638"/>
              <a:gd name="connsiteY25" fmla="*/ 3143015 h 4247317"/>
              <a:gd name="connsiteX26" fmla="*/ 9605638 w 9605638"/>
              <a:gd name="connsiteY26" fmla="*/ 3673929 h 4247317"/>
              <a:gd name="connsiteX27" fmla="*/ 9605638 w 9605638"/>
              <a:gd name="connsiteY27" fmla="*/ 4247317 h 4247317"/>
              <a:gd name="connsiteX28" fmla="*/ 9232713 w 9605638"/>
              <a:gd name="connsiteY28" fmla="*/ 4247317 h 4247317"/>
              <a:gd name="connsiteX29" fmla="*/ 8475563 w 9605638"/>
              <a:gd name="connsiteY29" fmla="*/ 4247317 h 4247317"/>
              <a:gd name="connsiteX30" fmla="*/ 8006582 w 9605638"/>
              <a:gd name="connsiteY30" fmla="*/ 4247317 h 4247317"/>
              <a:gd name="connsiteX31" fmla="*/ 7441544 w 9605638"/>
              <a:gd name="connsiteY31" fmla="*/ 4247317 h 4247317"/>
              <a:gd name="connsiteX32" fmla="*/ 7068619 w 9605638"/>
              <a:gd name="connsiteY32" fmla="*/ 4247317 h 4247317"/>
              <a:gd name="connsiteX33" fmla="*/ 6407526 w 9605638"/>
              <a:gd name="connsiteY33" fmla="*/ 4247317 h 4247317"/>
              <a:gd name="connsiteX34" fmla="*/ 6130657 w 9605638"/>
              <a:gd name="connsiteY34" fmla="*/ 4247317 h 4247317"/>
              <a:gd name="connsiteX35" fmla="*/ 5661676 w 9605638"/>
              <a:gd name="connsiteY35" fmla="*/ 4247317 h 4247317"/>
              <a:gd name="connsiteX36" fmla="*/ 5384808 w 9605638"/>
              <a:gd name="connsiteY36" fmla="*/ 4247317 h 4247317"/>
              <a:gd name="connsiteX37" fmla="*/ 5011883 w 9605638"/>
              <a:gd name="connsiteY37" fmla="*/ 4247317 h 4247317"/>
              <a:gd name="connsiteX38" fmla="*/ 4638958 w 9605638"/>
              <a:gd name="connsiteY38" fmla="*/ 4247317 h 4247317"/>
              <a:gd name="connsiteX39" fmla="*/ 3977864 w 9605638"/>
              <a:gd name="connsiteY39" fmla="*/ 4247317 h 4247317"/>
              <a:gd name="connsiteX40" fmla="*/ 3700996 w 9605638"/>
              <a:gd name="connsiteY40" fmla="*/ 4247317 h 4247317"/>
              <a:gd name="connsiteX41" fmla="*/ 2943846 w 9605638"/>
              <a:gd name="connsiteY41" fmla="*/ 4247317 h 4247317"/>
              <a:gd name="connsiteX42" fmla="*/ 2282752 w 9605638"/>
              <a:gd name="connsiteY42" fmla="*/ 4247317 h 4247317"/>
              <a:gd name="connsiteX43" fmla="*/ 1813770 w 9605638"/>
              <a:gd name="connsiteY43" fmla="*/ 4247317 h 4247317"/>
              <a:gd name="connsiteX44" fmla="*/ 1248733 w 9605638"/>
              <a:gd name="connsiteY44" fmla="*/ 4247317 h 4247317"/>
              <a:gd name="connsiteX45" fmla="*/ 587639 w 9605638"/>
              <a:gd name="connsiteY45" fmla="*/ 4247317 h 4247317"/>
              <a:gd name="connsiteX46" fmla="*/ 0 w 9605638"/>
              <a:gd name="connsiteY46" fmla="*/ 4247317 h 4247317"/>
              <a:gd name="connsiteX47" fmla="*/ 0 w 9605638"/>
              <a:gd name="connsiteY47" fmla="*/ 3843822 h 4247317"/>
              <a:gd name="connsiteX48" fmla="*/ 0 w 9605638"/>
              <a:gd name="connsiteY48" fmla="*/ 3440327 h 4247317"/>
              <a:gd name="connsiteX49" fmla="*/ 0 w 9605638"/>
              <a:gd name="connsiteY49" fmla="*/ 2951885 h 4247317"/>
              <a:gd name="connsiteX50" fmla="*/ 0 w 9605638"/>
              <a:gd name="connsiteY50" fmla="*/ 2463444 h 4247317"/>
              <a:gd name="connsiteX51" fmla="*/ 0 w 9605638"/>
              <a:gd name="connsiteY51" fmla="*/ 1890056 h 4247317"/>
              <a:gd name="connsiteX52" fmla="*/ 0 w 9605638"/>
              <a:gd name="connsiteY52" fmla="*/ 1444088 h 4247317"/>
              <a:gd name="connsiteX53" fmla="*/ 0 w 9605638"/>
              <a:gd name="connsiteY53" fmla="*/ 828227 h 4247317"/>
              <a:gd name="connsiteX54" fmla="*/ 0 w 9605638"/>
              <a:gd name="connsiteY54" fmla="*/ 0 h 4247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9605638" h="4247317" fill="none" extrusionOk="0">
                <a:moveTo>
                  <a:pt x="0" y="0"/>
                </a:moveTo>
                <a:cubicBezTo>
                  <a:pt x="274701" y="-54995"/>
                  <a:pt x="385977" y="62527"/>
                  <a:pt x="565038" y="0"/>
                </a:cubicBezTo>
                <a:cubicBezTo>
                  <a:pt x="744099" y="-62527"/>
                  <a:pt x="773728" y="23828"/>
                  <a:pt x="937962" y="0"/>
                </a:cubicBezTo>
                <a:cubicBezTo>
                  <a:pt x="1102196" y="-23828"/>
                  <a:pt x="1257195" y="9635"/>
                  <a:pt x="1503000" y="0"/>
                </a:cubicBezTo>
                <a:cubicBezTo>
                  <a:pt x="1748805" y="-9635"/>
                  <a:pt x="1797959" y="5558"/>
                  <a:pt x="2068037" y="0"/>
                </a:cubicBezTo>
                <a:cubicBezTo>
                  <a:pt x="2338115" y="-5558"/>
                  <a:pt x="2331578" y="32345"/>
                  <a:pt x="2537019" y="0"/>
                </a:cubicBezTo>
                <a:cubicBezTo>
                  <a:pt x="2742460" y="-32345"/>
                  <a:pt x="2703516" y="16092"/>
                  <a:pt x="2813887" y="0"/>
                </a:cubicBezTo>
                <a:cubicBezTo>
                  <a:pt x="2924258" y="-16092"/>
                  <a:pt x="3197714" y="16616"/>
                  <a:pt x="3474981" y="0"/>
                </a:cubicBezTo>
                <a:cubicBezTo>
                  <a:pt x="3752248" y="-16616"/>
                  <a:pt x="3822406" y="36847"/>
                  <a:pt x="3943962" y="0"/>
                </a:cubicBezTo>
                <a:cubicBezTo>
                  <a:pt x="4065518" y="-36847"/>
                  <a:pt x="4213099" y="33087"/>
                  <a:pt x="4316887" y="0"/>
                </a:cubicBezTo>
                <a:cubicBezTo>
                  <a:pt x="4420676" y="-33087"/>
                  <a:pt x="4537170" y="16610"/>
                  <a:pt x="4593755" y="0"/>
                </a:cubicBezTo>
                <a:cubicBezTo>
                  <a:pt x="4650340" y="-16610"/>
                  <a:pt x="5034386" y="999"/>
                  <a:pt x="5158793" y="0"/>
                </a:cubicBezTo>
                <a:cubicBezTo>
                  <a:pt x="5283200" y="-999"/>
                  <a:pt x="5549364" y="57602"/>
                  <a:pt x="5723830" y="0"/>
                </a:cubicBezTo>
                <a:cubicBezTo>
                  <a:pt x="5898296" y="-57602"/>
                  <a:pt x="6210856" y="6830"/>
                  <a:pt x="6480980" y="0"/>
                </a:cubicBezTo>
                <a:cubicBezTo>
                  <a:pt x="6751104" y="-6830"/>
                  <a:pt x="6865946" y="51482"/>
                  <a:pt x="7142074" y="0"/>
                </a:cubicBezTo>
                <a:cubicBezTo>
                  <a:pt x="7418202" y="-51482"/>
                  <a:pt x="7562707" y="65152"/>
                  <a:pt x="7899225" y="0"/>
                </a:cubicBezTo>
                <a:cubicBezTo>
                  <a:pt x="8235743" y="-65152"/>
                  <a:pt x="8153371" y="22272"/>
                  <a:pt x="8272149" y="0"/>
                </a:cubicBezTo>
                <a:cubicBezTo>
                  <a:pt x="8390927" y="-22272"/>
                  <a:pt x="8463931" y="41180"/>
                  <a:pt x="8645074" y="0"/>
                </a:cubicBezTo>
                <a:cubicBezTo>
                  <a:pt x="8826217" y="-41180"/>
                  <a:pt x="9006483" y="42471"/>
                  <a:pt x="9114055" y="0"/>
                </a:cubicBezTo>
                <a:cubicBezTo>
                  <a:pt x="9221627" y="-42471"/>
                  <a:pt x="9413566" y="17636"/>
                  <a:pt x="9605638" y="0"/>
                </a:cubicBezTo>
                <a:cubicBezTo>
                  <a:pt x="9675860" y="226400"/>
                  <a:pt x="9571616" y="416505"/>
                  <a:pt x="9605638" y="615861"/>
                </a:cubicBezTo>
                <a:cubicBezTo>
                  <a:pt x="9639660" y="815217"/>
                  <a:pt x="9584430" y="969907"/>
                  <a:pt x="9605638" y="1061829"/>
                </a:cubicBezTo>
                <a:cubicBezTo>
                  <a:pt x="9626846" y="1153751"/>
                  <a:pt x="9583866" y="1499038"/>
                  <a:pt x="9605638" y="1635217"/>
                </a:cubicBezTo>
                <a:cubicBezTo>
                  <a:pt x="9627410" y="1771396"/>
                  <a:pt x="9600954" y="1881534"/>
                  <a:pt x="9605638" y="2038712"/>
                </a:cubicBezTo>
                <a:cubicBezTo>
                  <a:pt x="9610322" y="2195890"/>
                  <a:pt x="9582907" y="2460583"/>
                  <a:pt x="9605638" y="2569627"/>
                </a:cubicBezTo>
                <a:cubicBezTo>
                  <a:pt x="9628369" y="2678671"/>
                  <a:pt x="9537911" y="2897012"/>
                  <a:pt x="9605638" y="3143015"/>
                </a:cubicBezTo>
                <a:cubicBezTo>
                  <a:pt x="9673365" y="3389018"/>
                  <a:pt x="9587597" y="3528054"/>
                  <a:pt x="9605638" y="3673929"/>
                </a:cubicBezTo>
                <a:cubicBezTo>
                  <a:pt x="9623679" y="3819804"/>
                  <a:pt x="9602696" y="4031431"/>
                  <a:pt x="9605638" y="4247317"/>
                </a:cubicBezTo>
                <a:cubicBezTo>
                  <a:pt x="9502022" y="4254880"/>
                  <a:pt x="9354518" y="4219892"/>
                  <a:pt x="9232713" y="4247317"/>
                </a:cubicBezTo>
                <a:cubicBezTo>
                  <a:pt x="9110908" y="4274742"/>
                  <a:pt x="8682430" y="4193483"/>
                  <a:pt x="8475563" y="4247317"/>
                </a:cubicBezTo>
                <a:cubicBezTo>
                  <a:pt x="8268696" y="4301151"/>
                  <a:pt x="8173543" y="4225843"/>
                  <a:pt x="8006582" y="4247317"/>
                </a:cubicBezTo>
                <a:cubicBezTo>
                  <a:pt x="7839621" y="4268791"/>
                  <a:pt x="7689476" y="4187055"/>
                  <a:pt x="7441544" y="4247317"/>
                </a:cubicBezTo>
                <a:cubicBezTo>
                  <a:pt x="7193612" y="4307579"/>
                  <a:pt x="7227355" y="4221973"/>
                  <a:pt x="7068619" y="4247317"/>
                </a:cubicBezTo>
                <a:cubicBezTo>
                  <a:pt x="6909883" y="4272661"/>
                  <a:pt x="6633225" y="4183575"/>
                  <a:pt x="6407526" y="4247317"/>
                </a:cubicBezTo>
                <a:cubicBezTo>
                  <a:pt x="6181827" y="4311059"/>
                  <a:pt x="6211082" y="4228010"/>
                  <a:pt x="6130657" y="4247317"/>
                </a:cubicBezTo>
                <a:cubicBezTo>
                  <a:pt x="6050232" y="4266624"/>
                  <a:pt x="5779153" y="4216127"/>
                  <a:pt x="5661676" y="4247317"/>
                </a:cubicBezTo>
                <a:cubicBezTo>
                  <a:pt x="5544199" y="4278507"/>
                  <a:pt x="5489045" y="4238039"/>
                  <a:pt x="5384808" y="4247317"/>
                </a:cubicBezTo>
                <a:cubicBezTo>
                  <a:pt x="5280571" y="4256595"/>
                  <a:pt x="5158043" y="4233119"/>
                  <a:pt x="5011883" y="4247317"/>
                </a:cubicBezTo>
                <a:cubicBezTo>
                  <a:pt x="4865723" y="4261515"/>
                  <a:pt x="4728561" y="4217390"/>
                  <a:pt x="4638958" y="4247317"/>
                </a:cubicBezTo>
                <a:cubicBezTo>
                  <a:pt x="4549356" y="4277244"/>
                  <a:pt x="4243449" y="4219076"/>
                  <a:pt x="3977864" y="4247317"/>
                </a:cubicBezTo>
                <a:cubicBezTo>
                  <a:pt x="3712279" y="4275558"/>
                  <a:pt x="3818622" y="4243232"/>
                  <a:pt x="3700996" y="4247317"/>
                </a:cubicBezTo>
                <a:cubicBezTo>
                  <a:pt x="3583370" y="4251402"/>
                  <a:pt x="3147908" y="4182655"/>
                  <a:pt x="2943846" y="4247317"/>
                </a:cubicBezTo>
                <a:cubicBezTo>
                  <a:pt x="2739784" y="4311979"/>
                  <a:pt x="2573973" y="4169864"/>
                  <a:pt x="2282752" y="4247317"/>
                </a:cubicBezTo>
                <a:cubicBezTo>
                  <a:pt x="1991531" y="4324770"/>
                  <a:pt x="1937144" y="4201756"/>
                  <a:pt x="1813770" y="4247317"/>
                </a:cubicBezTo>
                <a:cubicBezTo>
                  <a:pt x="1690396" y="4292878"/>
                  <a:pt x="1475272" y="4219344"/>
                  <a:pt x="1248733" y="4247317"/>
                </a:cubicBezTo>
                <a:cubicBezTo>
                  <a:pt x="1022194" y="4275290"/>
                  <a:pt x="760348" y="4214035"/>
                  <a:pt x="587639" y="4247317"/>
                </a:cubicBezTo>
                <a:cubicBezTo>
                  <a:pt x="414930" y="4280599"/>
                  <a:pt x="220704" y="4204317"/>
                  <a:pt x="0" y="4247317"/>
                </a:cubicBezTo>
                <a:cubicBezTo>
                  <a:pt x="-23462" y="4047910"/>
                  <a:pt x="4016" y="3989833"/>
                  <a:pt x="0" y="3843822"/>
                </a:cubicBezTo>
                <a:cubicBezTo>
                  <a:pt x="-4016" y="3697812"/>
                  <a:pt x="28249" y="3538290"/>
                  <a:pt x="0" y="3440327"/>
                </a:cubicBezTo>
                <a:cubicBezTo>
                  <a:pt x="-28249" y="3342365"/>
                  <a:pt x="32222" y="3065209"/>
                  <a:pt x="0" y="2951885"/>
                </a:cubicBezTo>
                <a:cubicBezTo>
                  <a:pt x="-32222" y="2838561"/>
                  <a:pt x="43252" y="2638970"/>
                  <a:pt x="0" y="2463444"/>
                </a:cubicBezTo>
                <a:cubicBezTo>
                  <a:pt x="-43252" y="2287918"/>
                  <a:pt x="10388" y="2136256"/>
                  <a:pt x="0" y="1890056"/>
                </a:cubicBezTo>
                <a:cubicBezTo>
                  <a:pt x="-10388" y="1643856"/>
                  <a:pt x="36985" y="1585249"/>
                  <a:pt x="0" y="1444088"/>
                </a:cubicBezTo>
                <a:cubicBezTo>
                  <a:pt x="-36985" y="1302927"/>
                  <a:pt x="51439" y="1112850"/>
                  <a:pt x="0" y="828227"/>
                </a:cubicBezTo>
                <a:cubicBezTo>
                  <a:pt x="-51439" y="543604"/>
                  <a:pt x="2855" y="258501"/>
                  <a:pt x="0" y="0"/>
                </a:cubicBezTo>
                <a:close/>
              </a:path>
              <a:path w="9605638" h="4247317" stroke="0" extrusionOk="0">
                <a:moveTo>
                  <a:pt x="0" y="0"/>
                </a:moveTo>
                <a:cubicBezTo>
                  <a:pt x="229020" y="-27222"/>
                  <a:pt x="325142" y="19576"/>
                  <a:pt x="468981" y="0"/>
                </a:cubicBezTo>
                <a:cubicBezTo>
                  <a:pt x="612820" y="-19576"/>
                  <a:pt x="981743" y="27971"/>
                  <a:pt x="1226131" y="0"/>
                </a:cubicBezTo>
                <a:cubicBezTo>
                  <a:pt x="1470519" y="-27971"/>
                  <a:pt x="1753579" y="4291"/>
                  <a:pt x="1983282" y="0"/>
                </a:cubicBezTo>
                <a:cubicBezTo>
                  <a:pt x="2212985" y="-4291"/>
                  <a:pt x="2288885" y="24026"/>
                  <a:pt x="2548319" y="0"/>
                </a:cubicBezTo>
                <a:cubicBezTo>
                  <a:pt x="2807753" y="-24026"/>
                  <a:pt x="2876183" y="13859"/>
                  <a:pt x="3017300" y="0"/>
                </a:cubicBezTo>
                <a:cubicBezTo>
                  <a:pt x="3158417" y="-13859"/>
                  <a:pt x="3395136" y="45301"/>
                  <a:pt x="3678394" y="0"/>
                </a:cubicBezTo>
                <a:cubicBezTo>
                  <a:pt x="3961652" y="-45301"/>
                  <a:pt x="3883342" y="10995"/>
                  <a:pt x="4051319" y="0"/>
                </a:cubicBezTo>
                <a:cubicBezTo>
                  <a:pt x="4219296" y="-10995"/>
                  <a:pt x="4214287" y="16013"/>
                  <a:pt x="4328187" y="0"/>
                </a:cubicBezTo>
                <a:cubicBezTo>
                  <a:pt x="4442087" y="-16013"/>
                  <a:pt x="4471946" y="13306"/>
                  <a:pt x="4605056" y="0"/>
                </a:cubicBezTo>
                <a:cubicBezTo>
                  <a:pt x="4738166" y="-13306"/>
                  <a:pt x="5008784" y="53590"/>
                  <a:pt x="5362206" y="0"/>
                </a:cubicBezTo>
                <a:cubicBezTo>
                  <a:pt x="5715628" y="-53590"/>
                  <a:pt x="5576164" y="20800"/>
                  <a:pt x="5639075" y="0"/>
                </a:cubicBezTo>
                <a:cubicBezTo>
                  <a:pt x="5701986" y="-20800"/>
                  <a:pt x="6018470" y="34692"/>
                  <a:pt x="6204112" y="0"/>
                </a:cubicBezTo>
                <a:cubicBezTo>
                  <a:pt x="6389754" y="-34692"/>
                  <a:pt x="6393784" y="16694"/>
                  <a:pt x="6577037" y="0"/>
                </a:cubicBezTo>
                <a:cubicBezTo>
                  <a:pt x="6760290" y="-16694"/>
                  <a:pt x="6956728" y="23598"/>
                  <a:pt x="7334187" y="0"/>
                </a:cubicBezTo>
                <a:cubicBezTo>
                  <a:pt x="7711646" y="-23598"/>
                  <a:pt x="7766186" y="61746"/>
                  <a:pt x="8091337" y="0"/>
                </a:cubicBezTo>
                <a:cubicBezTo>
                  <a:pt x="8416488" y="-61746"/>
                  <a:pt x="8479330" y="88944"/>
                  <a:pt x="8848488" y="0"/>
                </a:cubicBezTo>
                <a:cubicBezTo>
                  <a:pt x="9217646" y="-88944"/>
                  <a:pt x="9323603" y="75825"/>
                  <a:pt x="9605638" y="0"/>
                </a:cubicBezTo>
                <a:cubicBezTo>
                  <a:pt x="9657612" y="203860"/>
                  <a:pt x="9575827" y="298664"/>
                  <a:pt x="9605638" y="445968"/>
                </a:cubicBezTo>
                <a:cubicBezTo>
                  <a:pt x="9635449" y="593272"/>
                  <a:pt x="9584904" y="718580"/>
                  <a:pt x="9605638" y="891937"/>
                </a:cubicBezTo>
                <a:cubicBezTo>
                  <a:pt x="9626372" y="1065294"/>
                  <a:pt x="9553453" y="1281135"/>
                  <a:pt x="9605638" y="1465324"/>
                </a:cubicBezTo>
                <a:cubicBezTo>
                  <a:pt x="9657823" y="1649513"/>
                  <a:pt x="9562743" y="1763767"/>
                  <a:pt x="9605638" y="2038712"/>
                </a:cubicBezTo>
                <a:cubicBezTo>
                  <a:pt x="9648533" y="2313657"/>
                  <a:pt x="9562952" y="2301275"/>
                  <a:pt x="9605638" y="2442207"/>
                </a:cubicBezTo>
                <a:cubicBezTo>
                  <a:pt x="9648324" y="2583139"/>
                  <a:pt x="9603925" y="2764005"/>
                  <a:pt x="9605638" y="3015595"/>
                </a:cubicBezTo>
                <a:cubicBezTo>
                  <a:pt x="9607351" y="3267185"/>
                  <a:pt x="9600546" y="3288749"/>
                  <a:pt x="9605638" y="3419090"/>
                </a:cubicBezTo>
                <a:cubicBezTo>
                  <a:pt x="9610730" y="3549432"/>
                  <a:pt x="9580682" y="3993437"/>
                  <a:pt x="9605638" y="4247317"/>
                </a:cubicBezTo>
                <a:cubicBezTo>
                  <a:pt x="9487447" y="4253713"/>
                  <a:pt x="9403270" y="4228862"/>
                  <a:pt x="9328770" y="4247317"/>
                </a:cubicBezTo>
                <a:cubicBezTo>
                  <a:pt x="9254270" y="4265772"/>
                  <a:pt x="8792144" y="4238219"/>
                  <a:pt x="8571619" y="4247317"/>
                </a:cubicBezTo>
                <a:cubicBezTo>
                  <a:pt x="8351094" y="4256415"/>
                  <a:pt x="8304697" y="4208781"/>
                  <a:pt x="8198695" y="4247317"/>
                </a:cubicBezTo>
                <a:cubicBezTo>
                  <a:pt x="8092693" y="4285853"/>
                  <a:pt x="7813216" y="4243131"/>
                  <a:pt x="7633657" y="4247317"/>
                </a:cubicBezTo>
                <a:cubicBezTo>
                  <a:pt x="7454098" y="4251503"/>
                  <a:pt x="7378832" y="4228740"/>
                  <a:pt x="7260732" y="4247317"/>
                </a:cubicBezTo>
                <a:cubicBezTo>
                  <a:pt x="7142632" y="4265894"/>
                  <a:pt x="6996711" y="4240477"/>
                  <a:pt x="6791751" y="4247317"/>
                </a:cubicBezTo>
                <a:cubicBezTo>
                  <a:pt x="6586791" y="4254157"/>
                  <a:pt x="6553266" y="4243173"/>
                  <a:pt x="6418826" y="4247317"/>
                </a:cubicBezTo>
                <a:cubicBezTo>
                  <a:pt x="6284387" y="4251461"/>
                  <a:pt x="6110622" y="4214790"/>
                  <a:pt x="5853789" y="4247317"/>
                </a:cubicBezTo>
                <a:cubicBezTo>
                  <a:pt x="5596956" y="4279844"/>
                  <a:pt x="5480387" y="4233461"/>
                  <a:pt x="5288751" y="4247317"/>
                </a:cubicBezTo>
                <a:cubicBezTo>
                  <a:pt x="5097115" y="4261173"/>
                  <a:pt x="4904676" y="4169245"/>
                  <a:pt x="4627657" y="4247317"/>
                </a:cubicBezTo>
                <a:cubicBezTo>
                  <a:pt x="4350638" y="4325389"/>
                  <a:pt x="4462247" y="4220386"/>
                  <a:pt x="4350789" y="4247317"/>
                </a:cubicBezTo>
                <a:cubicBezTo>
                  <a:pt x="4239331" y="4274248"/>
                  <a:pt x="4091861" y="4202571"/>
                  <a:pt x="3977864" y="4247317"/>
                </a:cubicBezTo>
                <a:cubicBezTo>
                  <a:pt x="3863867" y="4292063"/>
                  <a:pt x="3630379" y="4231428"/>
                  <a:pt x="3508883" y="4247317"/>
                </a:cubicBezTo>
                <a:cubicBezTo>
                  <a:pt x="3387387" y="4263206"/>
                  <a:pt x="3306816" y="4213198"/>
                  <a:pt x="3135958" y="4247317"/>
                </a:cubicBezTo>
                <a:cubicBezTo>
                  <a:pt x="2965100" y="4281436"/>
                  <a:pt x="2936578" y="4243397"/>
                  <a:pt x="2859090" y="4247317"/>
                </a:cubicBezTo>
                <a:cubicBezTo>
                  <a:pt x="2781602" y="4251237"/>
                  <a:pt x="2553522" y="4231877"/>
                  <a:pt x="2294052" y="4247317"/>
                </a:cubicBezTo>
                <a:cubicBezTo>
                  <a:pt x="2034582" y="4262757"/>
                  <a:pt x="1983882" y="4183240"/>
                  <a:pt x="1729015" y="4247317"/>
                </a:cubicBezTo>
                <a:cubicBezTo>
                  <a:pt x="1474148" y="4311394"/>
                  <a:pt x="1278428" y="4202731"/>
                  <a:pt x="971865" y="4247317"/>
                </a:cubicBezTo>
                <a:cubicBezTo>
                  <a:pt x="665302" y="4291903"/>
                  <a:pt x="627816" y="4202174"/>
                  <a:pt x="502883" y="4247317"/>
                </a:cubicBezTo>
                <a:cubicBezTo>
                  <a:pt x="377950" y="4292460"/>
                  <a:pt x="162434" y="4218427"/>
                  <a:pt x="0" y="4247317"/>
                </a:cubicBezTo>
                <a:cubicBezTo>
                  <a:pt x="-34407" y="4147275"/>
                  <a:pt x="41640" y="3942016"/>
                  <a:pt x="0" y="3801349"/>
                </a:cubicBezTo>
                <a:cubicBezTo>
                  <a:pt x="-41640" y="3660682"/>
                  <a:pt x="41874" y="3526815"/>
                  <a:pt x="0" y="3397854"/>
                </a:cubicBezTo>
                <a:cubicBezTo>
                  <a:pt x="-41874" y="3268894"/>
                  <a:pt x="48046" y="3055250"/>
                  <a:pt x="0" y="2951885"/>
                </a:cubicBezTo>
                <a:cubicBezTo>
                  <a:pt x="-48046" y="2848520"/>
                  <a:pt x="269" y="2559405"/>
                  <a:pt x="0" y="2420971"/>
                </a:cubicBezTo>
                <a:cubicBezTo>
                  <a:pt x="-269" y="2282537"/>
                  <a:pt x="9902" y="2077372"/>
                  <a:pt x="0" y="1932529"/>
                </a:cubicBezTo>
                <a:cubicBezTo>
                  <a:pt x="-9902" y="1787686"/>
                  <a:pt x="29056" y="1568178"/>
                  <a:pt x="0" y="1444088"/>
                </a:cubicBezTo>
                <a:cubicBezTo>
                  <a:pt x="-29056" y="1319998"/>
                  <a:pt x="12223" y="1181262"/>
                  <a:pt x="0" y="1040593"/>
                </a:cubicBezTo>
                <a:cubicBezTo>
                  <a:pt x="-12223" y="899924"/>
                  <a:pt x="23338" y="774571"/>
                  <a:pt x="0" y="552151"/>
                </a:cubicBezTo>
                <a:cubicBezTo>
                  <a:pt x="-23338" y="329731"/>
                  <a:pt x="52782" y="218495"/>
                  <a:pt x="0" y="0"/>
                </a:cubicBezTo>
                <a:close/>
              </a:path>
            </a:pathLst>
          </a:custGeom>
          <a:ln>
            <a:extLst>
              <a:ext uri="{C807C97D-BFC1-408E-A445-0C87EB9F89A2}">
                <ask:lineSketchStyleProps xmlns:ask="http://schemas.microsoft.com/office/drawing/2018/sketchyshapes" sd="3224186516">
                  <a:prstGeom prst="rect">
                    <a:avLst/>
                  </a:prstGeom>
                  <ask:type>
                    <ask:lineSketchScribble/>
                  </ask:type>
                </ask:lineSketchStyleProps>
              </a:ext>
            </a:extLst>
          </a:ln>
        </p:spPr>
        <p:style>
          <a:lnRef idx="2">
            <a:schemeClr val="dk1"/>
          </a:lnRef>
          <a:fillRef idx="1">
            <a:schemeClr val="lt1"/>
          </a:fillRef>
          <a:effectRef idx="0">
            <a:schemeClr val="dk1"/>
          </a:effectRef>
          <a:fontRef idx="minor">
            <a:schemeClr val="dk1"/>
          </a:fontRef>
        </p:style>
        <p:txBody>
          <a:bodyPr wrap="square" rtlCol="0">
            <a:spAutoFit/>
          </a:bodyPr>
          <a:lstStyle/>
          <a:p>
            <a:r>
              <a:rPr lang="en-GB" b="1">
                <a:latin typeface="Century Gothic" panose="020B0502020202020204" pitchFamily="34" charset="0"/>
              </a:rPr>
              <a:t>Useful websites/resources: </a:t>
            </a:r>
          </a:p>
          <a:p>
            <a:endParaRPr lang="en-GB">
              <a:latin typeface="Century Gothic" panose="020B0502020202020204" pitchFamily="34" charset="0"/>
            </a:endParaRPr>
          </a:p>
          <a:p>
            <a:r>
              <a:rPr lang="en-GB">
                <a:latin typeface="Century Gothic" panose="020B0502020202020204" pitchFamily="34" charset="0"/>
              </a:rPr>
              <a:t>Mr Bruff YouTube– poetry catch up</a:t>
            </a:r>
          </a:p>
          <a:p>
            <a:r>
              <a:rPr lang="en-GB">
                <a:latin typeface="Century Gothic" panose="020B0502020202020204" pitchFamily="34" charset="0"/>
              </a:rPr>
              <a:t>BBC bitesize podcasts - </a:t>
            </a:r>
            <a:r>
              <a:rPr lang="en-GB">
                <a:latin typeface="Century Gothic" panose="020B0502020202020204" pitchFamily="34" charset="0"/>
                <a:hlinkClick r:id="rId9"/>
              </a:rPr>
              <a:t>https://www.bbc.co.uk/bitesize/articles/zdrk7v4#z2w2p9q</a:t>
            </a:r>
            <a:r>
              <a:rPr lang="en-GB">
                <a:latin typeface="Century Gothic" panose="020B0502020202020204" pitchFamily="34" charset="0"/>
              </a:rPr>
              <a:t> </a:t>
            </a:r>
          </a:p>
          <a:p>
            <a:r>
              <a:rPr lang="en-GB" b="0" i="0">
                <a:solidFill>
                  <a:srgbClr val="040C28"/>
                </a:solidFill>
                <a:effectLst/>
                <a:latin typeface="Century Gothic" panose="020B0502020202020204" pitchFamily="34" charset="0"/>
                <a:hlinkClick r:id="rId10"/>
              </a:rPr>
              <a:t>https://www.sparknotes.com</a:t>
            </a:r>
            <a:r>
              <a:rPr lang="en-GB" b="0" i="0">
                <a:solidFill>
                  <a:srgbClr val="040C28"/>
                </a:solidFill>
                <a:effectLst/>
                <a:latin typeface="Century Gothic" panose="020B0502020202020204" pitchFamily="34" charset="0"/>
              </a:rPr>
              <a:t>  </a:t>
            </a:r>
            <a:endParaRPr lang="en-GB">
              <a:solidFill>
                <a:srgbClr val="040C28"/>
              </a:solidFill>
              <a:latin typeface="Century Gothic" panose="020B0502020202020204" pitchFamily="34" charset="0"/>
            </a:endParaRPr>
          </a:p>
          <a:p>
            <a:r>
              <a:rPr lang="en-GB" b="0" i="0">
                <a:solidFill>
                  <a:srgbClr val="040C28"/>
                </a:solidFill>
                <a:effectLst/>
                <a:latin typeface="Century Gothic" panose="020B0502020202020204" pitchFamily="34" charset="0"/>
                <a:hlinkClick r:id="rId11"/>
              </a:rPr>
              <a:t>https://revisionworld.com/a2-level-level-revision/english-literature-gcse-level</a:t>
            </a:r>
            <a:r>
              <a:rPr lang="en-GB" b="0" i="0">
                <a:solidFill>
                  <a:srgbClr val="040C28"/>
                </a:solidFill>
                <a:effectLst/>
                <a:latin typeface="Century Gothic" panose="020B0502020202020204" pitchFamily="34" charset="0"/>
              </a:rPr>
              <a:t> </a:t>
            </a:r>
            <a:endParaRPr lang="en-GB">
              <a:solidFill>
                <a:srgbClr val="040C28"/>
              </a:solidFill>
              <a:latin typeface="Century Gothic" panose="020B0502020202020204" pitchFamily="34" charset="0"/>
            </a:endParaRPr>
          </a:p>
          <a:p>
            <a:r>
              <a:rPr lang="en-GB">
                <a:solidFill>
                  <a:srgbClr val="040C28"/>
                </a:solidFill>
                <a:latin typeface="Century Gothic" panose="020B0502020202020204" pitchFamily="34" charset="0"/>
                <a:hlinkClick r:id="rId12"/>
              </a:rPr>
              <a:t>https://www.firstratetutors.com/flashcards/christmas-carol-pack</a:t>
            </a:r>
            <a:r>
              <a:rPr lang="en-GB">
                <a:solidFill>
                  <a:srgbClr val="040C28"/>
                </a:solidFill>
                <a:latin typeface="Century Gothic" panose="020B0502020202020204" pitchFamily="34" charset="0"/>
              </a:rPr>
              <a:t> - buy ready made flashcards (£3.99)</a:t>
            </a:r>
          </a:p>
          <a:p>
            <a:r>
              <a:rPr lang="en-GB" b="0" i="0">
                <a:solidFill>
                  <a:srgbClr val="040C28"/>
                </a:solidFill>
                <a:effectLst/>
                <a:latin typeface="Century Gothic" panose="020B0502020202020204" pitchFamily="34" charset="0"/>
              </a:rPr>
              <a:t> </a:t>
            </a:r>
          </a:p>
          <a:p>
            <a:r>
              <a:rPr lang="en-GB" b="1">
                <a:solidFill>
                  <a:srgbClr val="040C28"/>
                </a:solidFill>
                <a:latin typeface="Century Gothic" panose="020B0502020202020204" pitchFamily="34" charset="0"/>
              </a:rPr>
              <a:t>TikTok handles: </a:t>
            </a:r>
          </a:p>
          <a:p>
            <a:r>
              <a:rPr lang="en-GB">
                <a:solidFill>
                  <a:srgbClr val="040C28"/>
                </a:solidFill>
                <a:latin typeface="Century Gothic" panose="020B0502020202020204" pitchFamily="34" charset="0"/>
              </a:rPr>
              <a:t>GCSE English Teacher @lisagcseenglish</a:t>
            </a:r>
          </a:p>
          <a:p>
            <a:r>
              <a:rPr lang="en-GB">
                <a:solidFill>
                  <a:srgbClr val="040C28"/>
                </a:solidFill>
                <a:latin typeface="Century Gothic" panose="020B0502020202020204" pitchFamily="34" charset="0"/>
              </a:rPr>
              <a:t>GCSE English Tutor @sarahteachesgcseenglish</a:t>
            </a:r>
          </a:p>
          <a:p>
            <a:r>
              <a:rPr lang="en-GB">
                <a:solidFill>
                  <a:srgbClr val="040C28"/>
                </a:solidFill>
                <a:latin typeface="Century Gothic" panose="020B0502020202020204" pitchFamily="34" charset="0"/>
              </a:rPr>
              <a:t>The Light Up Tutor @thelightuptutor </a:t>
            </a:r>
          </a:p>
          <a:p>
            <a:r>
              <a:rPr lang="en-GB">
                <a:solidFill>
                  <a:srgbClr val="040C28"/>
                </a:solidFill>
                <a:latin typeface="Century Gothic" panose="020B0502020202020204" pitchFamily="34" charset="0"/>
              </a:rPr>
              <a:t>@9inEnglish </a:t>
            </a:r>
          </a:p>
          <a:p>
            <a:r>
              <a:rPr lang="en-GB">
                <a:solidFill>
                  <a:srgbClr val="040C28"/>
                </a:solidFill>
                <a:latin typeface="Century Gothic" panose="020B0502020202020204" pitchFamily="34" charset="0"/>
              </a:rPr>
              <a:t>@giraffelearninghub </a:t>
            </a:r>
          </a:p>
        </p:txBody>
      </p:sp>
    </p:spTree>
    <p:extLst>
      <p:ext uri="{BB962C8B-B14F-4D97-AF65-F5344CB8AC3E}">
        <p14:creationId xmlns:p14="http://schemas.microsoft.com/office/powerpoint/2010/main" val="3937866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ppt_x"/>
                                          </p:val>
                                        </p:tav>
                                        <p:tav tm="100000">
                                          <p:val>
                                            <p:strVal val="#ppt_x"/>
                                          </p:val>
                                        </p:tav>
                                      </p:tavLst>
                                    </p:anim>
                                    <p:anim calcmode="lin" valueType="num">
                                      <p:cBhvr additive="base">
                                        <p:cTn id="4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7">
                                            <p:bg/>
                                          </p:spTgt>
                                        </p:tgtEl>
                                        <p:attrNameLst>
                                          <p:attrName>style.visibility</p:attrName>
                                        </p:attrNameLst>
                                      </p:cBhvr>
                                      <p:to>
                                        <p:strVal val="visible"/>
                                      </p:to>
                                    </p:set>
                                    <p:animEffect transition="in" filter="fade">
                                      <p:cBhvr>
                                        <p:cTn id="47" dur="1000"/>
                                        <p:tgtEl>
                                          <p:spTgt spid="7">
                                            <p:bg/>
                                          </p:spTgt>
                                        </p:tgtEl>
                                      </p:cBhvr>
                                    </p:animEffect>
                                    <p:anim calcmode="lin" valueType="num">
                                      <p:cBhvr>
                                        <p:cTn id="48" dur="1000" fill="hold"/>
                                        <p:tgtEl>
                                          <p:spTgt spid="7">
                                            <p:bg/>
                                          </p:spTgt>
                                        </p:tgtEl>
                                        <p:attrNameLst>
                                          <p:attrName>ppt_x</p:attrName>
                                        </p:attrNameLst>
                                      </p:cBhvr>
                                      <p:tavLst>
                                        <p:tav tm="0">
                                          <p:val>
                                            <p:strVal val="#ppt_x"/>
                                          </p:val>
                                        </p:tav>
                                        <p:tav tm="100000">
                                          <p:val>
                                            <p:strVal val="#ppt_x"/>
                                          </p:val>
                                        </p:tav>
                                      </p:tavLst>
                                    </p:anim>
                                    <p:anim calcmode="lin" valueType="num">
                                      <p:cBhvr>
                                        <p:cTn id="49" dur="1000" fill="hold"/>
                                        <p:tgtEl>
                                          <p:spTgt spid="7">
                                            <p:bg/>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
                                            <p:txEl>
                                              <p:pRg st="0" end="0"/>
                                            </p:txEl>
                                          </p:spTgt>
                                        </p:tgtEl>
                                        <p:attrNameLst>
                                          <p:attrName>style.visibility</p:attrName>
                                        </p:attrNameLst>
                                      </p:cBhvr>
                                      <p:to>
                                        <p:strVal val="visible"/>
                                      </p:to>
                                    </p:set>
                                    <p:animEffect transition="in" filter="fade">
                                      <p:cBhvr>
                                        <p:cTn id="52" dur="1000"/>
                                        <p:tgtEl>
                                          <p:spTgt spid="7">
                                            <p:txEl>
                                              <p:pRg st="0" end="0"/>
                                            </p:txEl>
                                          </p:spTgt>
                                        </p:tgtEl>
                                      </p:cBhvr>
                                    </p:animEffect>
                                    <p:anim calcmode="lin" valueType="num">
                                      <p:cBhvr>
                                        <p:cTn id="53"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54" dur="1000" fill="hold"/>
                                        <p:tgtEl>
                                          <p:spTgt spid="7">
                                            <p:txEl>
                                              <p:pRg st="0" end="0"/>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
                                            <p:txEl>
                                              <p:pRg st="2" end="2"/>
                                            </p:txEl>
                                          </p:spTgt>
                                        </p:tgtEl>
                                        <p:attrNameLst>
                                          <p:attrName>style.visibility</p:attrName>
                                        </p:attrNameLst>
                                      </p:cBhvr>
                                      <p:to>
                                        <p:strVal val="visible"/>
                                      </p:to>
                                    </p:set>
                                    <p:animEffect transition="in" filter="fade">
                                      <p:cBhvr>
                                        <p:cTn id="57" dur="1000"/>
                                        <p:tgtEl>
                                          <p:spTgt spid="7">
                                            <p:txEl>
                                              <p:pRg st="2" end="2"/>
                                            </p:txEl>
                                          </p:spTgt>
                                        </p:tgtEl>
                                      </p:cBhvr>
                                    </p:animEffect>
                                    <p:anim calcmode="lin" valueType="num">
                                      <p:cBhvr>
                                        <p:cTn id="58"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59" dur="1000" fill="hold"/>
                                        <p:tgtEl>
                                          <p:spTgt spid="7">
                                            <p:txEl>
                                              <p:pRg st="2" end="2"/>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
                                            <p:txEl>
                                              <p:pRg st="3" end="3"/>
                                            </p:txEl>
                                          </p:spTgt>
                                        </p:tgtEl>
                                        <p:attrNameLst>
                                          <p:attrName>style.visibility</p:attrName>
                                        </p:attrNameLst>
                                      </p:cBhvr>
                                      <p:to>
                                        <p:strVal val="visible"/>
                                      </p:to>
                                    </p:set>
                                    <p:animEffect transition="in" filter="fade">
                                      <p:cBhvr>
                                        <p:cTn id="62" dur="1000"/>
                                        <p:tgtEl>
                                          <p:spTgt spid="7">
                                            <p:txEl>
                                              <p:pRg st="3" end="3"/>
                                            </p:txEl>
                                          </p:spTgt>
                                        </p:tgtEl>
                                      </p:cBhvr>
                                    </p:animEffect>
                                    <p:anim calcmode="lin" valueType="num">
                                      <p:cBhvr>
                                        <p:cTn id="63"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64" dur="1000" fill="hold"/>
                                        <p:tgtEl>
                                          <p:spTgt spid="7">
                                            <p:txEl>
                                              <p:pRg st="3" end="3"/>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7">
                                            <p:txEl>
                                              <p:pRg st="4" end="4"/>
                                            </p:txEl>
                                          </p:spTgt>
                                        </p:tgtEl>
                                        <p:attrNameLst>
                                          <p:attrName>style.visibility</p:attrName>
                                        </p:attrNameLst>
                                      </p:cBhvr>
                                      <p:to>
                                        <p:strVal val="visible"/>
                                      </p:to>
                                    </p:set>
                                    <p:animEffect transition="in" filter="fade">
                                      <p:cBhvr>
                                        <p:cTn id="67" dur="1000"/>
                                        <p:tgtEl>
                                          <p:spTgt spid="7">
                                            <p:txEl>
                                              <p:pRg st="4" end="4"/>
                                            </p:txEl>
                                          </p:spTgt>
                                        </p:tgtEl>
                                      </p:cBhvr>
                                    </p:animEffect>
                                    <p:anim calcmode="lin" valueType="num">
                                      <p:cBhvr>
                                        <p:cTn id="68"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69" dur="1000" fill="hold"/>
                                        <p:tgtEl>
                                          <p:spTgt spid="7">
                                            <p:txEl>
                                              <p:pRg st="4" end="4"/>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7">
                                            <p:txEl>
                                              <p:pRg st="5" end="5"/>
                                            </p:txEl>
                                          </p:spTgt>
                                        </p:tgtEl>
                                        <p:attrNameLst>
                                          <p:attrName>style.visibility</p:attrName>
                                        </p:attrNameLst>
                                      </p:cBhvr>
                                      <p:to>
                                        <p:strVal val="visible"/>
                                      </p:to>
                                    </p:set>
                                    <p:animEffect transition="in" filter="fade">
                                      <p:cBhvr>
                                        <p:cTn id="72" dur="1000"/>
                                        <p:tgtEl>
                                          <p:spTgt spid="7">
                                            <p:txEl>
                                              <p:pRg st="5" end="5"/>
                                            </p:txEl>
                                          </p:spTgt>
                                        </p:tgtEl>
                                      </p:cBhvr>
                                    </p:animEffect>
                                    <p:anim calcmode="lin" valueType="num">
                                      <p:cBhvr>
                                        <p:cTn id="7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74" dur="1000" fill="hold"/>
                                        <p:tgtEl>
                                          <p:spTgt spid="7">
                                            <p:txEl>
                                              <p:pRg st="5" end="5"/>
                                            </p:txEl>
                                          </p:spTgt>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7">
                                            <p:txEl>
                                              <p:pRg st="6" end="6"/>
                                            </p:txEl>
                                          </p:spTgt>
                                        </p:tgtEl>
                                        <p:attrNameLst>
                                          <p:attrName>style.visibility</p:attrName>
                                        </p:attrNameLst>
                                      </p:cBhvr>
                                      <p:to>
                                        <p:strVal val="visible"/>
                                      </p:to>
                                    </p:set>
                                    <p:animEffect transition="in" filter="fade">
                                      <p:cBhvr>
                                        <p:cTn id="77" dur="1000"/>
                                        <p:tgtEl>
                                          <p:spTgt spid="7">
                                            <p:txEl>
                                              <p:pRg st="6" end="6"/>
                                            </p:txEl>
                                          </p:spTgt>
                                        </p:tgtEl>
                                      </p:cBhvr>
                                    </p:animEffect>
                                    <p:anim calcmode="lin" valueType="num">
                                      <p:cBhvr>
                                        <p:cTn id="78"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6" end="6"/>
                                            </p:txEl>
                                          </p:spTgt>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7">
                                            <p:txEl>
                                              <p:pRg st="7" end="7"/>
                                            </p:txEl>
                                          </p:spTgt>
                                        </p:tgtEl>
                                        <p:attrNameLst>
                                          <p:attrName>style.visibility</p:attrName>
                                        </p:attrNameLst>
                                      </p:cBhvr>
                                      <p:to>
                                        <p:strVal val="visible"/>
                                      </p:to>
                                    </p:set>
                                    <p:animEffect transition="in" filter="fade">
                                      <p:cBhvr>
                                        <p:cTn id="82" dur="1000"/>
                                        <p:tgtEl>
                                          <p:spTgt spid="7">
                                            <p:txEl>
                                              <p:pRg st="7" end="7"/>
                                            </p:txEl>
                                          </p:spTgt>
                                        </p:tgtEl>
                                      </p:cBhvr>
                                    </p:animEffect>
                                    <p:anim calcmode="lin" valueType="num">
                                      <p:cBhvr>
                                        <p:cTn id="83"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84" dur="1000" fill="hold"/>
                                        <p:tgtEl>
                                          <p:spTgt spid="7">
                                            <p:txEl>
                                              <p:pRg st="7" end="7"/>
                                            </p:txEl>
                                          </p:spTgt>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
                                            <p:txEl>
                                              <p:pRg st="8" end="8"/>
                                            </p:txEl>
                                          </p:spTgt>
                                        </p:tgtEl>
                                        <p:attrNameLst>
                                          <p:attrName>style.visibility</p:attrName>
                                        </p:attrNameLst>
                                      </p:cBhvr>
                                      <p:to>
                                        <p:strVal val="visible"/>
                                      </p:to>
                                    </p:set>
                                    <p:animEffect transition="in" filter="fade">
                                      <p:cBhvr>
                                        <p:cTn id="87" dur="1000"/>
                                        <p:tgtEl>
                                          <p:spTgt spid="7">
                                            <p:txEl>
                                              <p:pRg st="8" end="8"/>
                                            </p:txEl>
                                          </p:spTgt>
                                        </p:tgtEl>
                                      </p:cBhvr>
                                    </p:animEffect>
                                    <p:anim calcmode="lin" valueType="num">
                                      <p:cBhvr>
                                        <p:cTn id="88"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89" dur="1000" fill="hold"/>
                                        <p:tgtEl>
                                          <p:spTgt spid="7">
                                            <p:txEl>
                                              <p:pRg st="8" end="8"/>
                                            </p:txEl>
                                          </p:spTgt>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
                                            <p:txEl>
                                              <p:pRg st="9" end="9"/>
                                            </p:txEl>
                                          </p:spTgt>
                                        </p:tgtEl>
                                        <p:attrNameLst>
                                          <p:attrName>style.visibility</p:attrName>
                                        </p:attrNameLst>
                                      </p:cBhvr>
                                      <p:to>
                                        <p:strVal val="visible"/>
                                      </p:to>
                                    </p:set>
                                    <p:animEffect transition="in" filter="fade">
                                      <p:cBhvr>
                                        <p:cTn id="92" dur="1000"/>
                                        <p:tgtEl>
                                          <p:spTgt spid="7">
                                            <p:txEl>
                                              <p:pRg st="9" end="9"/>
                                            </p:txEl>
                                          </p:spTgt>
                                        </p:tgtEl>
                                      </p:cBhvr>
                                    </p:animEffect>
                                    <p:anim calcmode="lin" valueType="num">
                                      <p:cBhvr>
                                        <p:cTn id="93"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94" dur="1000" fill="hold"/>
                                        <p:tgtEl>
                                          <p:spTgt spid="7">
                                            <p:txEl>
                                              <p:pRg st="9" end="9"/>
                                            </p:txEl>
                                          </p:spTgt>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
                                            <p:txEl>
                                              <p:pRg st="10" end="10"/>
                                            </p:txEl>
                                          </p:spTgt>
                                        </p:tgtEl>
                                        <p:attrNameLst>
                                          <p:attrName>style.visibility</p:attrName>
                                        </p:attrNameLst>
                                      </p:cBhvr>
                                      <p:to>
                                        <p:strVal val="visible"/>
                                      </p:to>
                                    </p:set>
                                    <p:animEffect transition="in" filter="fade">
                                      <p:cBhvr>
                                        <p:cTn id="97" dur="1000"/>
                                        <p:tgtEl>
                                          <p:spTgt spid="7">
                                            <p:txEl>
                                              <p:pRg st="10" end="10"/>
                                            </p:txEl>
                                          </p:spTgt>
                                        </p:tgtEl>
                                      </p:cBhvr>
                                    </p:animEffect>
                                    <p:anim calcmode="lin" valueType="num">
                                      <p:cBhvr>
                                        <p:cTn id="9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99" dur="1000" fill="hold"/>
                                        <p:tgtEl>
                                          <p:spTgt spid="7">
                                            <p:txEl>
                                              <p:pRg st="10" end="10"/>
                                            </p:txEl>
                                          </p:spTgt>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7">
                                            <p:txEl>
                                              <p:pRg st="11" end="11"/>
                                            </p:txEl>
                                          </p:spTgt>
                                        </p:tgtEl>
                                        <p:attrNameLst>
                                          <p:attrName>style.visibility</p:attrName>
                                        </p:attrNameLst>
                                      </p:cBhvr>
                                      <p:to>
                                        <p:strVal val="visible"/>
                                      </p:to>
                                    </p:set>
                                    <p:animEffect transition="in" filter="fade">
                                      <p:cBhvr>
                                        <p:cTn id="102" dur="1000"/>
                                        <p:tgtEl>
                                          <p:spTgt spid="7">
                                            <p:txEl>
                                              <p:pRg st="11" end="11"/>
                                            </p:txEl>
                                          </p:spTgt>
                                        </p:tgtEl>
                                      </p:cBhvr>
                                    </p:animEffect>
                                    <p:anim calcmode="lin" valueType="num">
                                      <p:cBhvr>
                                        <p:cTn id="103" dur="1000" fill="hold"/>
                                        <p:tgtEl>
                                          <p:spTgt spid="7">
                                            <p:txEl>
                                              <p:pRg st="11" end="11"/>
                                            </p:txEl>
                                          </p:spTgt>
                                        </p:tgtEl>
                                        <p:attrNameLst>
                                          <p:attrName>ppt_x</p:attrName>
                                        </p:attrNameLst>
                                      </p:cBhvr>
                                      <p:tavLst>
                                        <p:tav tm="0">
                                          <p:val>
                                            <p:strVal val="#ppt_x"/>
                                          </p:val>
                                        </p:tav>
                                        <p:tav tm="100000">
                                          <p:val>
                                            <p:strVal val="#ppt_x"/>
                                          </p:val>
                                        </p:tav>
                                      </p:tavLst>
                                    </p:anim>
                                    <p:anim calcmode="lin" valueType="num">
                                      <p:cBhvr>
                                        <p:cTn id="104" dur="1000" fill="hold"/>
                                        <p:tgtEl>
                                          <p:spTgt spid="7">
                                            <p:txEl>
                                              <p:pRg st="11" end="11"/>
                                            </p:txEl>
                                          </p:spTgt>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7">
                                            <p:txEl>
                                              <p:pRg st="12" end="12"/>
                                            </p:txEl>
                                          </p:spTgt>
                                        </p:tgtEl>
                                        <p:attrNameLst>
                                          <p:attrName>style.visibility</p:attrName>
                                        </p:attrNameLst>
                                      </p:cBhvr>
                                      <p:to>
                                        <p:strVal val="visible"/>
                                      </p:to>
                                    </p:set>
                                    <p:animEffect transition="in" filter="fade">
                                      <p:cBhvr>
                                        <p:cTn id="107" dur="1000"/>
                                        <p:tgtEl>
                                          <p:spTgt spid="7">
                                            <p:txEl>
                                              <p:pRg st="12" end="12"/>
                                            </p:txEl>
                                          </p:spTgt>
                                        </p:tgtEl>
                                      </p:cBhvr>
                                    </p:animEffect>
                                    <p:anim calcmode="lin" valueType="num">
                                      <p:cBhvr>
                                        <p:cTn id="108" dur="1000" fill="hold"/>
                                        <p:tgtEl>
                                          <p:spTgt spid="7">
                                            <p:txEl>
                                              <p:pRg st="12" end="12"/>
                                            </p:txEl>
                                          </p:spTgt>
                                        </p:tgtEl>
                                        <p:attrNameLst>
                                          <p:attrName>ppt_x</p:attrName>
                                        </p:attrNameLst>
                                      </p:cBhvr>
                                      <p:tavLst>
                                        <p:tav tm="0">
                                          <p:val>
                                            <p:strVal val="#ppt_x"/>
                                          </p:val>
                                        </p:tav>
                                        <p:tav tm="100000">
                                          <p:val>
                                            <p:strVal val="#ppt_x"/>
                                          </p:val>
                                        </p:tav>
                                      </p:tavLst>
                                    </p:anim>
                                    <p:anim calcmode="lin" valueType="num">
                                      <p:cBhvr>
                                        <p:cTn id="109" dur="1000" fill="hold"/>
                                        <p:tgtEl>
                                          <p:spTgt spid="7">
                                            <p:txEl>
                                              <p:pRg st="12" end="12"/>
                                            </p:txEl>
                                          </p:spTgt>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7">
                                            <p:txEl>
                                              <p:pRg st="13" end="13"/>
                                            </p:txEl>
                                          </p:spTgt>
                                        </p:tgtEl>
                                        <p:attrNameLst>
                                          <p:attrName>style.visibility</p:attrName>
                                        </p:attrNameLst>
                                      </p:cBhvr>
                                      <p:to>
                                        <p:strVal val="visible"/>
                                      </p:to>
                                    </p:set>
                                    <p:animEffect transition="in" filter="fade">
                                      <p:cBhvr>
                                        <p:cTn id="112" dur="1000"/>
                                        <p:tgtEl>
                                          <p:spTgt spid="7">
                                            <p:txEl>
                                              <p:pRg st="13" end="13"/>
                                            </p:txEl>
                                          </p:spTgt>
                                        </p:tgtEl>
                                      </p:cBhvr>
                                    </p:animEffect>
                                    <p:anim calcmode="lin" valueType="num">
                                      <p:cBhvr>
                                        <p:cTn id="113" dur="1000" fill="hold"/>
                                        <p:tgtEl>
                                          <p:spTgt spid="7">
                                            <p:txEl>
                                              <p:pRg st="13" end="13"/>
                                            </p:txEl>
                                          </p:spTgt>
                                        </p:tgtEl>
                                        <p:attrNameLst>
                                          <p:attrName>ppt_x</p:attrName>
                                        </p:attrNameLst>
                                      </p:cBhvr>
                                      <p:tavLst>
                                        <p:tav tm="0">
                                          <p:val>
                                            <p:strVal val="#ppt_x"/>
                                          </p:val>
                                        </p:tav>
                                        <p:tav tm="100000">
                                          <p:val>
                                            <p:strVal val="#ppt_x"/>
                                          </p:val>
                                        </p:tav>
                                      </p:tavLst>
                                    </p:anim>
                                    <p:anim calcmode="lin" valueType="num">
                                      <p:cBhvr>
                                        <p:cTn id="114" dur="1000" fill="hold"/>
                                        <p:tgtEl>
                                          <p:spTgt spid="7">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01459-9E37-5B45-6733-BC00ABA5E619}"/>
              </a:ext>
            </a:extLst>
          </p:cNvPr>
          <p:cNvSpPr>
            <a:spLocks noGrp="1"/>
          </p:cNvSpPr>
          <p:nvPr>
            <p:ph type="ctrTitle"/>
          </p:nvPr>
        </p:nvSpPr>
        <p:spPr>
          <a:xfrm>
            <a:off x="1524000" y="1122363"/>
            <a:ext cx="9144000" cy="2387600"/>
          </a:xfrm>
        </p:spPr>
        <p:txBody>
          <a:bodyPr anchor="b">
            <a:normAutofit/>
          </a:bodyPr>
          <a:lstStyle/>
          <a:p>
            <a:r>
              <a:rPr lang="en-GB"/>
              <a:t>Science </a:t>
            </a:r>
          </a:p>
        </p:txBody>
      </p:sp>
      <p:sp>
        <p:nvSpPr>
          <p:cNvPr id="3" name="Subtitle 2">
            <a:extLst>
              <a:ext uri="{FF2B5EF4-FFF2-40B4-BE49-F238E27FC236}">
                <a16:creationId xmlns:a16="http://schemas.microsoft.com/office/drawing/2014/main" id="{0728DE94-0EE5-4948-E9FC-F70FD4ACBC22}"/>
              </a:ext>
            </a:extLst>
          </p:cNvPr>
          <p:cNvSpPr>
            <a:spLocks noGrp="1"/>
          </p:cNvSpPr>
          <p:nvPr>
            <p:ph type="subTitle" idx="1"/>
          </p:nvPr>
        </p:nvSpPr>
        <p:spPr>
          <a:xfrm>
            <a:off x="1524000" y="3602038"/>
            <a:ext cx="9144000" cy="1655762"/>
          </a:xfrm>
        </p:spPr>
        <p:txBody>
          <a:bodyPr vert="horz" lIns="91440" tIns="45720" rIns="91440" bIns="45720" rtlCol="0" anchor="t">
            <a:normAutofit/>
          </a:bodyPr>
          <a:lstStyle/>
          <a:p>
            <a:r>
              <a:rPr lang="en-GB">
                <a:latin typeface="Lato"/>
                <a:ea typeface="Lato"/>
                <a:cs typeface="Lato"/>
              </a:rPr>
              <a:t>Ms Willis</a:t>
            </a:r>
          </a:p>
        </p:txBody>
      </p:sp>
    </p:spTree>
    <p:extLst>
      <p:ext uri="{BB962C8B-B14F-4D97-AF65-F5344CB8AC3E}">
        <p14:creationId xmlns:p14="http://schemas.microsoft.com/office/powerpoint/2010/main" val="2816869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57" y="118383"/>
            <a:ext cx="10515600" cy="1325563"/>
          </a:xfrm>
        </p:spPr>
        <p:txBody>
          <a:bodyPr/>
          <a:lstStyle/>
          <a:p>
            <a:r>
              <a:rPr lang="en-GB">
                <a:latin typeface="Montserrat" panose="00000500000000000000" pitchFamily="50" charset="0"/>
              </a:rPr>
              <a:t>Specification details  </a:t>
            </a:r>
          </a:p>
        </p:txBody>
      </p:sp>
      <p:sp>
        <p:nvSpPr>
          <p:cNvPr id="3" name="Content Placeholder 2"/>
          <p:cNvSpPr>
            <a:spLocks noGrp="1"/>
          </p:cNvSpPr>
          <p:nvPr>
            <p:ph idx="1"/>
          </p:nvPr>
        </p:nvSpPr>
        <p:spPr>
          <a:xfrm>
            <a:off x="562427" y="1230538"/>
            <a:ext cx="11194143" cy="5141233"/>
          </a:xfrm>
        </p:spPr>
        <p:txBody>
          <a:bodyPr>
            <a:normAutofit/>
          </a:bodyPr>
          <a:lstStyle/>
          <a:p>
            <a:r>
              <a:rPr lang="en-GB" b="1">
                <a:latin typeface="Montserrat" panose="00000500000000000000" pitchFamily="50" charset="0"/>
              </a:rPr>
              <a:t>AQA </a:t>
            </a:r>
          </a:p>
          <a:p>
            <a:pPr marL="0" indent="0">
              <a:buNone/>
            </a:pPr>
            <a:endParaRPr lang="en-GB">
              <a:latin typeface="Montserrat" panose="00000500000000000000" pitchFamily="50" charset="0"/>
            </a:endParaRPr>
          </a:p>
          <a:p>
            <a:r>
              <a:rPr lang="en-GB" sz="2400" b="1">
                <a:latin typeface="Montserrat" panose="00000500000000000000" pitchFamily="50" charset="0"/>
              </a:rPr>
              <a:t>Biology</a:t>
            </a:r>
            <a:r>
              <a:rPr lang="en-GB" sz="2400">
                <a:latin typeface="Montserrat" panose="00000500000000000000" pitchFamily="50" charset="0"/>
              </a:rPr>
              <a:t> </a:t>
            </a:r>
            <a:r>
              <a:rPr lang="en-GB" sz="2400" b="1">
                <a:latin typeface="Montserrat" panose="00000500000000000000" pitchFamily="50" charset="0"/>
              </a:rPr>
              <a:t>8461, </a:t>
            </a:r>
            <a:r>
              <a:rPr lang="en-GB" sz="2400">
                <a:latin typeface="Montserrat" panose="00000500000000000000" pitchFamily="50" charset="0"/>
                <a:hlinkClick r:id="rId3"/>
              </a:rPr>
              <a:t>https://www.aqa.org.uk/subjects/biology</a:t>
            </a:r>
            <a:endParaRPr lang="en-GB" sz="2400" b="1">
              <a:latin typeface="Montserrat" panose="00000500000000000000" pitchFamily="50" charset="0"/>
            </a:endParaRPr>
          </a:p>
          <a:p>
            <a:r>
              <a:rPr lang="en-GB" sz="2400" b="1">
                <a:latin typeface="Montserrat" panose="00000500000000000000" pitchFamily="50" charset="0"/>
              </a:rPr>
              <a:t>Chemistry</a:t>
            </a:r>
            <a:r>
              <a:rPr lang="en-GB" sz="2400">
                <a:latin typeface="Montserrat" panose="00000500000000000000" pitchFamily="50" charset="0"/>
              </a:rPr>
              <a:t> </a:t>
            </a:r>
            <a:r>
              <a:rPr lang="en-GB" sz="2400" b="1">
                <a:latin typeface="Montserrat" panose="00000500000000000000" pitchFamily="50" charset="0"/>
              </a:rPr>
              <a:t>8462, </a:t>
            </a:r>
            <a:r>
              <a:rPr lang="en-GB" sz="2400">
                <a:latin typeface="Montserrat" panose="00000500000000000000" pitchFamily="50" charset="0"/>
                <a:hlinkClick r:id="rId4"/>
              </a:rPr>
              <a:t>https://www.aqa.org.uk/subjects/chemistry</a:t>
            </a:r>
            <a:r>
              <a:rPr lang="en-GB" sz="2400">
                <a:latin typeface="Montserrat" panose="00000500000000000000" pitchFamily="50" charset="0"/>
              </a:rPr>
              <a:t> </a:t>
            </a:r>
          </a:p>
          <a:p>
            <a:r>
              <a:rPr lang="en-GB" sz="2400" b="1">
                <a:latin typeface="Montserrat" panose="00000500000000000000" pitchFamily="50" charset="0"/>
              </a:rPr>
              <a:t>Physics</a:t>
            </a:r>
            <a:r>
              <a:rPr lang="en-GB" sz="2400">
                <a:latin typeface="Montserrat" panose="00000500000000000000" pitchFamily="50" charset="0"/>
              </a:rPr>
              <a:t> </a:t>
            </a:r>
            <a:r>
              <a:rPr lang="en-GB" sz="2400" b="1">
                <a:latin typeface="Montserrat" panose="00000500000000000000" pitchFamily="50" charset="0"/>
              </a:rPr>
              <a:t>8463, </a:t>
            </a:r>
            <a:r>
              <a:rPr lang="en-GB" sz="2400">
                <a:latin typeface="Montserrat" panose="00000500000000000000" pitchFamily="50" charset="0"/>
                <a:hlinkClick r:id="rId5"/>
              </a:rPr>
              <a:t>https://www.aqa.org.uk/subjects/physics</a:t>
            </a:r>
            <a:endParaRPr lang="en-GB" sz="2400" b="1">
              <a:latin typeface="Montserrat" panose="00000500000000000000" pitchFamily="50" charset="0"/>
            </a:endParaRPr>
          </a:p>
          <a:p>
            <a:r>
              <a:rPr lang="en-GB" sz="2400" b="1">
                <a:latin typeface="Montserrat" panose="00000500000000000000" pitchFamily="50" charset="0"/>
              </a:rPr>
              <a:t>Combined Science, </a:t>
            </a:r>
            <a:r>
              <a:rPr lang="en-GB" sz="2400" b="1">
                <a:solidFill>
                  <a:srgbClr val="FF0000"/>
                </a:solidFill>
                <a:latin typeface="Montserrat" panose="00000500000000000000" pitchFamily="50" charset="0"/>
              </a:rPr>
              <a:t>Trilogy</a:t>
            </a:r>
            <a:r>
              <a:rPr lang="en-GB" sz="2400" b="1">
                <a:latin typeface="Montserrat" panose="00000500000000000000" pitchFamily="50" charset="0"/>
              </a:rPr>
              <a:t> 8464, </a:t>
            </a:r>
            <a:r>
              <a:rPr lang="en-GB" sz="2400">
                <a:latin typeface="Montserrat" panose="00000500000000000000" pitchFamily="50" charset="0"/>
                <a:hlinkClick r:id="rId6"/>
              </a:rPr>
              <a:t>https://www.aqa.org.uk/subjects/science</a:t>
            </a:r>
            <a:endParaRPr lang="en-GB" sz="2400" b="1">
              <a:latin typeface="Montserrat" panose="00000500000000000000" pitchFamily="50" charset="0"/>
            </a:endParaRPr>
          </a:p>
          <a:p>
            <a:pPr marL="0" indent="0">
              <a:buNone/>
            </a:pPr>
            <a:endParaRPr lang="en-GB">
              <a:latin typeface="Montserrat" panose="00000500000000000000" pitchFamily="50" charset="0"/>
            </a:endParaRPr>
          </a:p>
          <a:p>
            <a:r>
              <a:rPr lang="en-GB">
                <a:latin typeface="Montserrat" panose="00000500000000000000" pitchFamily="50" charset="0"/>
              </a:rPr>
              <a:t>Separate Science = 1 hour 45 minutes x 6 papers, 3 GCSEs</a:t>
            </a:r>
          </a:p>
          <a:p>
            <a:r>
              <a:rPr lang="en-GB">
                <a:latin typeface="Montserrat" panose="00000500000000000000" pitchFamily="50" charset="0"/>
              </a:rPr>
              <a:t>Combined Science = 1 hour 15 minutes x 6 papers, 2 GCSEs </a:t>
            </a:r>
          </a:p>
          <a:p>
            <a:endParaRPr lang="en-GB">
              <a:latin typeface="Montserrat" panose="00000500000000000000" pitchFamily="50" charset="0"/>
            </a:endParaRPr>
          </a:p>
        </p:txBody>
      </p:sp>
      <p:pic>
        <p:nvPicPr>
          <p:cNvPr id="6" name="Picture 5">
            <a:extLst>
              <a:ext uri="{FF2B5EF4-FFF2-40B4-BE49-F238E27FC236}">
                <a16:creationId xmlns:a16="http://schemas.microsoft.com/office/drawing/2014/main" id="{30DB500F-F756-E48F-3ADB-A6AEA161C806}"/>
              </a:ext>
            </a:extLst>
          </p:cNvPr>
          <p:cNvPicPr>
            <a:picLocks noChangeAspect="1"/>
          </p:cNvPicPr>
          <p:nvPr/>
        </p:nvPicPr>
        <p:blipFill>
          <a:blip r:embed="rId7"/>
          <a:stretch>
            <a:fillRect/>
          </a:stretch>
        </p:blipFill>
        <p:spPr>
          <a:xfrm>
            <a:off x="9536331" y="296655"/>
            <a:ext cx="2394409" cy="1244023"/>
          </a:xfrm>
          <a:prstGeom prst="rect">
            <a:avLst/>
          </a:prstGeom>
        </p:spPr>
      </p:pic>
    </p:spTree>
    <p:extLst>
      <p:ext uri="{BB962C8B-B14F-4D97-AF65-F5344CB8AC3E}">
        <p14:creationId xmlns:p14="http://schemas.microsoft.com/office/powerpoint/2010/main" val="380489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65685" y="226375"/>
            <a:ext cx="2641600" cy="3539430"/>
          </a:xfrm>
          <a:prstGeom prst="rect">
            <a:avLst/>
          </a:prstGeom>
          <a:solidFill>
            <a:schemeClr val="accent4">
              <a:lumMod val="20000"/>
              <a:lumOff val="80000"/>
            </a:schemeClr>
          </a:solidFill>
          <a:ln>
            <a:solidFill>
              <a:schemeClr val="tx1"/>
            </a:solidFill>
          </a:ln>
        </p:spPr>
        <p:txBody>
          <a:bodyPr wrap="square" rtlCol="0">
            <a:spAutoFit/>
          </a:bodyPr>
          <a:lstStyle/>
          <a:p>
            <a:pPr algn="ctr"/>
            <a:r>
              <a:rPr lang="en-GB" sz="2800">
                <a:latin typeface="Montserrat" panose="00000500000000000000" pitchFamily="50" charset="0"/>
              </a:rPr>
              <a:t>2026:</a:t>
            </a:r>
          </a:p>
          <a:p>
            <a:pPr algn="ctr"/>
            <a:r>
              <a:rPr lang="en-GB" sz="2800">
                <a:latin typeface="Montserrat" panose="00000500000000000000" pitchFamily="50" charset="0"/>
              </a:rPr>
              <a:t>Formula sheets for Physics and Combined Science Physics </a:t>
            </a:r>
            <a:r>
              <a:rPr lang="en-GB" sz="2800" b="1" i="1">
                <a:latin typeface="Montserrat" panose="00000500000000000000" pitchFamily="50" charset="0"/>
              </a:rPr>
              <a:t>will</a:t>
            </a:r>
            <a:r>
              <a:rPr lang="en-GB" sz="2800">
                <a:latin typeface="Montserrat" panose="00000500000000000000" pitchFamily="50" charset="0"/>
              </a:rPr>
              <a:t> be provided</a:t>
            </a:r>
          </a:p>
        </p:txBody>
      </p:sp>
      <p:pic>
        <p:nvPicPr>
          <p:cNvPr id="6" name="Picture 5">
            <a:extLst>
              <a:ext uri="{FF2B5EF4-FFF2-40B4-BE49-F238E27FC236}">
                <a16:creationId xmlns:a16="http://schemas.microsoft.com/office/drawing/2014/main" id="{4C53B109-0D71-C60A-DEA7-3EFF101C11E9}"/>
              </a:ext>
            </a:extLst>
          </p:cNvPr>
          <p:cNvPicPr>
            <a:picLocks noChangeAspect="1"/>
          </p:cNvPicPr>
          <p:nvPr/>
        </p:nvPicPr>
        <p:blipFill>
          <a:blip r:embed="rId3"/>
          <a:stretch>
            <a:fillRect/>
          </a:stretch>
        </p:blipFill>
        <p:spPr>
          <a:xfrm>
            <a:off x="683923" y="226375"/>
            <a:ext cx="7815840" cy="6143251"/>
          </a:xfrm>
          <a:prstGeom prst="rect">
            <a:avLst/>
          </a:prstGeom>
        </p:spPr>
      </p:pic>
      <p:pic>
        <p:nvPicPr>
          <p:cNvPr id="7" name="Picture 6">
            <a:extLst>
              <a:ext uri="{FF2B5EF4-FFF2-40B4-BE49-F238E27FC236}">
                <a16:creationId xmlns:a16="http://schemas.microsoft.com/office/drawing/2014/main" id="{BCFD8630-D4EC-288A-0D26-B451B7B83065}"/>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rot="1689720">
            <a:off x="7931414" y="1401805"/>
            <a:ext cx="2795155" cy="4857750"/>
          </a:xfrm>
          <a:prstGeom prst="rect">
            <a:avLst/>
          </a:prstGeom>
        </p:spPr>
      </p:pic>
    </p:spTree>
    <p:extLst>
      <p:ext uri="{BB962C8B-B14F-4D97-AF65-F5344CB8AC3E}">
        <p14:creationId xmlns:p14="http://schemas.microsoft.com/office/powerpoint/2010/main" val="102907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393"/>
            <a:ext cx="11460678" cy="1325563"/>
          </a:xfrm>
        </p:spPr>
        <p:txBody>
          <a:bodyPr/>
          <a:lstStyle/>
          <a:p>
            <a:pPr algn="ctr"/>
            <a:r>
              <a:rPr lang="en-GB">
                <a:latin typeface="Century Gothic" panose="020B0502020202020204" pitchFamily="34" charset="0"/>
              </a:rPr>
              <a:t>GCSE Separate </a:t>
            </a:r>
            <a:r>
              <a:rPr lang="en-GB" u="sng">
                <a:latin typeface="Century Gothic" panose="020B0502020202020204" pitchFamily="34" charset="0"/>
              </a:rPr>
              <a:t>and </a:t>
            </a:r>
            <a:r>
              <a:rPr lang="en-GB">
                <a:latin typeface="Century Gothic" panose="020B0502020202020204" pitchFamily="34" charset="0"/>
              </a:rPr>
              <a:t>Combined Science </a:t>
            </a:r>
            <a:r>
              <a:rPr lang="en-GB" b="1">
                <a:latin typeface="Century Gothic" panose="020B0502020202020204" pitchFamily="34" charset="0"/>
              </a:rPr>
              <a:t>EXAM DATES   </a:t>
            </a:r>
          </a:p>
        </p:txBody>
      </p:sp>
      <p:sp>
        <p:nvSpPr>
          <p:cNvPr id="3" name="Content Placeholder 2"/>
          <p:cNvSpPr>
            <a:spLocks noGrp="1"/>
          </p:cNvSpPr>
          <p:nvPr>
            <p:ph idx="1"/>
          </p:nvPr>
        </p:nvSpPr>
        <p:spPr>
          <a:xfrm>
            <a:off x="217441" y="1964005"/>
            <a:ext cx="10515600" cy="4351338"/>
          </a:xfrm>
        </p:spPr>
        <p:txBody>
          <a:bodyPr>
            <a:normAutofit/>
          </a:bodyPr>
          <a:lstStyle/>
          <a:p>
            <a:pPr marL="0" indent="0">
              <a:buNone/>
              <a:defRPr/>
            </a:pPr>
            <a:r>
              <a:rPr lang="en-GB" b="1">
                <a:latin typeface="Century Gothic" panose="020B0502020202020204" pitchFamily="34" charset="0"/>
                <a:cs typeface="Calibri" pitchFamily="34" charset="0"/>
              </a:rPr>
              <a:t>Biology Paper 1, </a:t>
            </a:r>
            <a:r>
              <a:rPr lang="en-GB" sz="2800">
                <a:latin typeface="Century Gothic" panose="020B0502020202020204" pitchFamily="34" charset="0"/>
                <a:cs typeface="Calibri" pitchFamily="34" charset="0"/>
              </a:rPr>
              <a:t>Tuesday 12</a:t>
            </a:r>
            <a:r>
              <a:rPr lang="en-GB" sz="2800" baseline="30000">
                <a:latin typeface="Century Gothic" panose="020B0502020202020204" pitchFamily="34" charset="0"/>
                <a:cs typeface="Calibri" pitchFamily="34" charset="0"/>
              </a:rPr>
              <a:t>th</a:t>
            </a:r>
            <a:r>
              <a:rPr lang="en-GB" sz="2800">
                <a:latin typeface="Century Gothic" panose="020B0502020202020204" pitchFamily="34" charset="0"/>
                <a:cs typeface="Calibri" pitchFamily="34" charset="0"/>
              </a:rPr>
              <a:t> May</a:t>
            </a:r>
            <a:endParaRPr lang="en-GB" b="1">
              <a:latin typeface="Century Gothic" panose="020B0502020202020204" pitchFamily="34" charset="0"/>
              <a:cs typeface="Calibri" pitchFamily="34" charset="0"/>
            </a:endParaRPr>
          </a:p>
          <a:p>
            <a:pPr marL="0" indent="0">
              <a:buNone/>
              <a:defRPr/>
            </a:pPr>
            <a:r>
              <a:rPr lang="en-GB" b="1">
                <a:latin typeface="Century Gothic" panose="020B0502020202020204" pitchFamily="34" charset="0"/>
                <a:cs typeface="Calibri" pitchFamily="34" charset="0"/>
              </a:rPr>
              <a:t>Biology Paper 2, </a:t>
            </a:r>
            <a:r>
              <a:rPr lang="en-GB" sz="2800">
                <a:latin typeface="Century Gothic" panose="020B0502020202020204" pitchFamily="34" charset="0"/>
                <a:cs typeface="Calibri" pitchFamily="34" charset="0"/>
              </a:rPr>
              <a:t>Monday 8</a:t>
            </a:r>
            <a:r>
              <a:rPr lang="en-GB" sz="2800" baseline="30000">
                <a:latin typeface="Century Gothic" panose="020B0502020202020204" pitchFamily="34" charset="0"/>
                <a:cs typeface="Calibri" pitchFamily="34" charset="0"/>
              </a:rPr>
              <a:t>th</a:t>
            </a:r>
            <a:r>
              <a:rPr lang="en-GB" sz="2800">
                <a:latin typeface="Century Gothic" panose="020B0502020202020204" pitchFamily="34" charset="0"/>
                <a:cs typeface="Calibri" pitchFamily="34" charset="0"/>
              </a:rPr>
              <a:t> June</a:t>
            </a:r>
          </a:p>
          <a:p>
            <a:pPr marL="0" indent="0">
              <a:buNone/>
              <a:defRPr/>
            </a:pPr>
            <a:endParaRPr lang="en-GB" b="1">
              <a:latin typeface="Century Gothic" panose="020B0502020202020204" pitchFamily="34" charset="0"/>
              <a:cs typeface="Calibri" pitchFamily="34" charset="0"/>
            </a:endParaRPr>
          </a:p>
          <a:p>
            <a:pPr marL="0" indent="0">
              <a:buNone/>
              <a:defRPr/>
            </a:pPr>
            <a:r>
              <a:rPr lang="en-GB" b="1">
                <a:latin typeface="Century Gothic" panose="020B0502020202020204" pitchFamily="34" charset="0"/>
                <a:cs typeface="Calibri" pitchFamily="34" charset="0"/>
              </a:rPr>
              <a:t>Chemistry Paper 1, </a:t>
            </a:r>
            <a:r>
              <a:rPr lang="en-GB">
                <a:latin typeface="Century Gothic" panose="020B0502020202020204" pitchFamily="34" charset="0"/>
                <a:cs typeface="Calibri" pitchFamily="34" charset="0"/>
              </a:rPr>
              <a:t>Monday 18</a:t>
            </a:r>
            <a:r>
              <a:rPr lang="en-GB" baseline="30000">
                <a:latin typeface="Century Gothic" panose="020B0502020202020204" pitchFamily="34" charset="0"/>
                <a:cs typeface="Calibri" pitchFamily="34" charset="0"/>
              </a:rPr>
              <a:t>th</a:t>
            </a:r>
            <a:r>
              <a:rPr lang="en-GB">
                <a:latin typeface="Century Gothic" panose="020B0502020202020204" pitchFamily="34" charset="0"/>
                <a:cs typeface="Calibri" pitchFamily="34" charset="0"/>
              </a:rPr>
              <a:t> May </a:t>
            </a:r>
          </a:p>
          <a:p>
            <a:pPr marL="0" indent="0">
              <a:buNone/>
              <a:defRPr/>
            </a:pPr>
            <a:r>
              <a:rPr lang="en-GB" b="1">
                <a:latin typeface="Century Gothic" panose="020B0502020202020204" pitchFamily="34" charset="0"/>
                <a:cs typeface="Calibri" pitchFamily="34" charset="0"/>
              </a:rPr>
              <a:t>Chemistry Paper 2, </a:t>
            </a:r>
            <a:r>
              <a:rPr lang="en-GB">
                <a:latin typeface="Century Gothic" panose="020B0502020202020204" pitchFamily="34" charset="0"/>
                <a:cs typeface="Calibri" pitchFamily="34" charset="0"/>
              </a:rPr>
              <a:t>Friday 12</a:t>
            </a:r>
            <a:r>
              <a:rPr lang="en-GB" baseline="30000">
                <a:latin typeface="Century Gothic" panose="020B0502020202020204" pitchFamily="34" charset="0"/>
                <a:cs typeface="Calibri" pitchFamily="34" charset="0"/>
              </a:rPr>
              <a:t>th</a:t>
            </a:r>
            <a:r>
              <a:rPr lang="en-GB">
                <a:latin typeface="Century Gothic" panose="020B0502020202020204" pitchFamily="34" charset="0"/>
                <a:cs typeface="Calibri" pitchFamily="34" charset="0"/>
              </a:rPr>
              <a:t> June</a:t>
            </a:r>
          </a:p>
          <a:p>
            <a:pPr marL="0" indent="0">
              <a:buNone/>
              <a:defRPr/>
            </a:pPr>
            <a:endParaRPr lang="en-GB" b="1">
              <a:latin typeface="Century Gothic" panose="020B0502020202020204" pitchFamily="34" charset="0"/>
              <a:cs typeface="Calibri" pitchFamily="34" charset="0"/>
            </a:endParaRPr>
          </a:p>
          <a:p>
            <a:pPr marL="0" indent="0">
              <a:buNone/>
              <a:defRPr/>
            </a:pPr>
            <a:r>
              <a:rPr lang="en-GB" b="1">
                <a:latin typeface="Century Gothic" panose="020B0502020202020204" pitchFamily="34" charset="0"/>
                <a:cs typeface="Calibri" pitchFamily="34" charset="0"/>
              </a:rPr>
              <a:t>Physics Paper 1, </a:t>
            </a:r>
            <a:r>
              <a:rPr lang="en-GB">
                <a:latin typeface="Century Gothic" panose="020B0502020202020204" pitchFamily="34" charset="0"/>
                <a:cs typeface="Calibri" pitchFamily="34" charset="0"/>
              </a:rPr>
              <a:t>Tuesday</a:t>
            </a:r>
            <a:r>
              <a:rPr lang="en-GB" b="1">
                <a:latin typeface="Century Gothic" panose="020B0502020202020204" pitchFamily="34" charset="0"/>
                <a:cs typeface="Calibri" pitchFamily="34" charset="0"/>
              </a:rPr>
              <a:t> </a:t>
            </a:r>
            <a:r>
              <a:rPr lang="en-GB">
                <a:latin typeface="Century Gothic" panose="020B0502020202020204" pitchFamily="34" charset="0"/>
                <a:cs typeface="Calibri" pitchFamily="34" charset="0"/>
              </a:rPr>
              <a:t>2</a:t>
            </a:r>
            <a:r>
              <a:rPr lang="en-GB" baseline="30000">
                <a:latin typeface="Century Gothic" panose="020B0502020202020204" pitchFamily="34" charset="0"/>
                <a:cs typeface="Calibri" pitchFamily="34" charset="0"/>
              </a:rPr>
              <a:t>nd</a:t>
            </a:r>
            <a:r>
              <a:rPr lang="en-GB">
                <a:latin typeface="Century Gothic" panose="020B0502020202020204" pitchFamily="34" charset="0"/>
                <a:cs typeface="Calibri" pitchFamily="34" charset="0"/>
              </a:rPr>
              <a:t> June </a:t>
            </a:r>
          </a:p>
          <a:p>
            <a:pPr marL="0" indent="0">
              <a:buNone/>
              <a:defRPr/>
            </a:pPr>
            <a:r>
              <a:rPr lang="en-GB" b="1">
                <a:latin typeface="Century Gothic" panose="020B0502020202020204" pitchFamily="34" charset="0"/>
                <a:cs typeface="Calibri" pitchFamily="34" charset="0"/>
              </a:rPr>
              <a:t>Physics Paper 2, </a:t>
            </a:r>
            <a:r>
              <a:rPr lang="en-GB">
                <a:latin typeface="Century Gothic" panose="020B0502020202020204" pitchFamily="34" charset="0"/>
                <a:cs typeface="Calibri" pitchFamily="34" charset="0"/>
              </a:rPr>
              <a:t>Monday 15</a:t>
            </a:r>
            <a:r>
              <a:rPr lang="en-GB" baseline="30000">
                <a:latin typeface="Century Gothic" panose="020B0502020202020204" pitchFamily="34" charset="0"/>
                <a:cs typeface="Calibri" pitchFamily="34" charset="0"/>
              </a:rPr>
              <a:t>th</a:t>
            </a:r>
            <a:r>
              <a:rPr lang="en-GB">
                <a:latin typeface="Century Gothic" panose="020B0502020202020204" pitchFamily="34" charset="0"/>
                <a:cs typeface="Calibri" pitchFamily="34" charset="0"/>
              </a:rPr>
              <a:t> June </a:t>
            </a:r>
          </a:p>
          <a:p>
            <a:pPr marL="0" indent="0">
              <a:buNone/>
              <a:defRPr/>
            </a:pPr>
            <a:endParaRPr lang="en-GB" b="1">
              <a:latin typeface="Century Gothic" panose="020B0502020202020204" pitchFamily="34" charset="0"/>
              <a:cs typeface="Calibri" pitchFamily="34" charset="0"/>
            </a:endParaRPr>
          </a:p>
        </p:txBody>
      </p:sp>
      <p:sp>
        <p:nvSpPr>
          <p:cNvPr id="5" name="TextBox 4"/>
          <p:cNvSpPr txBox="1"/>
          <p:nvPr/>
        </p:nvSpPr>
        <p:spPr>
          <a:xfrm>
            <a:off x="9192166" y="754356"/>
            <a:ext cx="2782393" cy="707886"/>
          </a:xfrm>
          <a:prstGeom prst="rect">
            <a:avLst/>
          </a:prstGeom>
          <a:solidFill>
            <a:schemeClr val="accent4">
              <a:lumMod val="40000"/>
              <a:lumOff val="60000"/>
            </a:schemeClr>
          </a:solidFill>
        </p:spPr>
        <p:txBody>
          <a:bodyPr wrap="square" rtlCol="0">
            <a:spAutoFit/>
          </a:bodyPr>
          <a:lstStyle/>
          <a:p>
            <a:pPr algn="ctr"/>
            <a:r>
              <a:rPr lang="en-GB" sz="2000">
                <a:latin typeface="Century Gothic" panose="020B0502020202020204" pitchFamily="34" charset="0"/>
              </a:rPr>
              <a:t>Exam Countdown Lite</a:t>
            </a:r>
          </a:p>
        </p:txBody>
      </p:sp>
      <p:pic>
        <p:nvPicPr>
          <p:cNvPr id="4" name="Picture 3">
            <a:extLst>
              <a:ext uri="{FF2B5EF4-FFF2-40B4-BE49-F238E27FC236}">
                <a16:creationId xmlns:a16="http://schemas.microsoft.com/office/drawing/2014/main" id="{4AB0A9A1-4490-105C-F012-F2B17ADB112D}"/>
              </a:ext>
            </a:extLst>
          </p:cNvPr>
          <p:cNvPicPr>
            <a:picLocks noChangeAspect="1"/>
          </p:cNvPicPr>
          <p:nvPr/>
        </p:nvPicPr>
        <p:blipFill>
          <a:blip r:embed="rId3"/>
          <a:stretch>
            <a:fillRect/>
          </a:stretch>
        </p:blipFill>
        <p:spPr>
          <a:xfrm>
            <a:off x="7898694" y="762506"/>
            <a:ext cx="1201499" cy="1201499"/>
          </a:xfrm>
          <a:prstGeom prst="rect">
            <a:avLst/>
          </a:prstGeom>
        </p:spPr>
      </p:pic>
      <p:pic>
        <p:nvPicPr>
          <p:cNvPr id="7" name="Picture 6">
            <a:extLst>
              <a:ext uri="{FF2B5EF4-FFF2-40B4-BE49-F238E27FC236}">
                <a16:creationId xmlns:a16="http://schemas.microsoft.com/office/drawing/2014/main" id="{E82AC15C-6108-7E48-8568-E5D52A1B3621}"/>
              </a:ext>
            </a:extLst>
          </p:cNvPr>
          <p:cNvPicPr>
            <a:picLocks noChangeAspect="1"/>
          </p:cNvPicPr>
          <p:nvPr/>
        </p:nvPicPr>
        <p:blipFill>
          <a:blip r:embed="rId4" cstate="print">
            <a:extLst>
              <a:ext uri="{28A0092B-C50C-407E-A947-70E740481C1C}">
                <a14:useLocalDpi xmlns:a14="http://schemas.microsoft.com/office/drawing/2010/main"/>
              </a:ext>
            </a:extLst>
          </a:blip>
          <a:srcRect/>
          <a:stretch/>
        </p:blipFill>
        <p:spPr>
          <a:xfrm>
            <a:off x="9010436" y="1587334"/>
            <a:ext cx="3070465" cy="4975438"/>
          </a:xfrm>
          <a:prstGeom prst="rect">
            <a:avLst/>
          </a:prstGeom>
        </p:spPr>
      </p:pic>
    </p:spTree>
    <p:extLst>
      <p:ext uri="{BB962C8B-B14F-4D97-AF65-F5344CB8AC3E}">
        <p14:creationId xmlns:p14="http://schemas.microsoft.com/office/powerpoint/2010/main" val="26504056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27" y="176439"/>
            <a:ext cx="11571184" cy="1325563"/>
          </a:xfrm>
        </p:spPr>
        <p:txBody>
          <a:bodyPr>
            <a:normAutofit/>
          </a:bodyPr>
          <a:lstStyle/>
          <a:p>
            <a:pPr algn="ctr"/>
            <a:r>
              <a:rPr lang="en-GB" sz="4000">
                <a:latin typeface="Century Gothic" panose="020B0502020202020204" pitchFamily="34" charset="0"/>
              </a:rPr>
              <a:t>Topics covered on each paper </a:t>
            </a:r>
            <a:br>
              <a:rPr lang="en-GB" sz="4000">
                <a:latin typeface="Century Gothic" panose="020B0502020202020204" pitchFamily="34" charset="0"/>
              </a:rPr>
            </a:br>
            <a:r>
              <a:rPr lang="en-GB" sz="4000">
                <a:latin typeface="Century Gothic" panose="020B0502020202020204" pitchFamily="34" charset="0"/>
              </a:rPr>
              <a:t>– see specification </a:t>
            </a:r>
          </a:p>
        </p:txBody>
      </p:sp>
      <p:sp>
        <p:nvSpPr>
          <p:cNvPr id="3" name="Content Placeholder 2"/>
          <p:cNvSpPr>
            <a:spLocks noGrp="1"/>
          </p:cNvSpPr>
          <p:nvPr>
            <p:ph sz="half" idx="1"/>
          </p:nvPr>
        </p:nvSpPr>
        <p:spPr>
          <a:xfrm>
            <a:off x="275772" y="1828799"/>
            <a:ext cx="5729514" cy="4871997"/>
          </a:xfrm>
          <a:solidFill>
            <a:schemeClr val="accent5">
              <a:lumMod val="20000"/>
              <a:lumOff val="80000"/>
            </a:schemeClr>
          </a:solidFill>
        </p:spPr>
        <p:txBody>
          <a:bodyPr>
            <a:normAutofit/>
          </a:bodyPr>
          <a:lstStyle/>
          <a:p>
            <a:pPr marL="0" indent="0" algn="ctr">
              <a:buNone/>
              <a:defRPr/>
            </a:pPr>
            <a:r>
              <a:rPr lang="en-GB" b="1" u="sng">
                <a:latin typeface="Century Gothic" panose="020B0502020202020204" pitchFamily="34" charset="0"/>
              </a:rPr>
              <a:t>Combined Sciences </a:t>
            </a:r>
          </a:p>
          <a:p>
            <a:pPr marL="0" indent="0">
              <a:buNone/>
              <a:defRPr/>
            </a:pPr>
            <a:r>
              <a:rPr lang="en-GB" b="1">
                <a:latin typeface="Century Gothic" panose="020B0502020202020204" pitchFamily="34" charset="0"/>
              </a:rPr>
              <a:t>Working scientifically &amp; Practical Skills – all papers</a:t>
            </a:r>
          </a:p>
          <a:p>
            <a:pPr marL="0" indent="0">
              <a:buNone/>
              <a:defRPr/>
            </a:pPr>
            <a:r>
              <a:rPr lang="en-GB" u="sng">
                <a:latin typeface="Century Gothic" panose="020B0502020202020204" pitchFamily="34" charset="0"/>
                <a:cs typeface="Calibri" pitchFamily="34" charset="0"/>
              </a:rPr>
              <a:t>Biology Paper 1</a:t>
            </a:r>
            <a:r>
              <a:rPr lang="en-GB">
                <a:latin typeface="Century Gothic" panose="020B0502020202020204" pitchFamily="34" charset="0"/>
                <a:cs typeface="Calibri" pitchFamily="34" charset="0"/>
              </a:rPr>
              <a:t>, Topics 1-4</a:t>
            </a:r>
          </a:p>
          <a:p>
            <a:pPr marL="0" indent="0">
              <a:buNone/>
              <a:defRPr/>
            </a:pPr>
            <a:r>
              <a:rPr lang="en-GB" u="sng">
                <a:latin typeface="Century Gothic" panose="020B0502020202020204" pitchFamily="34" charset="0"/>
                <a:cs typeface="Calibri" pitchFamily="34" charset="0"/>
              </a:rPr>
              <a:t>Biology Paper 2</a:t>
            </a:r>
            <a:r>
              <a:rPr lang="en-GB">
                <a:latin typeface="Century Gothic" panose="020B0502020202020204" pitchFamily="34" charset="0"/>
                <a:cs typeface="Calibri" pitchFamily="34" charset="0"/>
              </a:rPr>
              <a:t>, Topics 5-7</a:t>
            </a:r>
          </a:p>
          <a:p>
            <a:pPr marL="0" indent="0">
              <a:buNone/>
              <a:defRPr/>
            </a:pPr>
            <a:endParaRPr lang="en-GB">
              <a:latin typeface="Century Gothic" panose="020B0502020202020204" pitchFamily="34" charset="0"/>
              <a:cs typeface="Calibri" pitchFamily="34" charset="0"/>
            </a:endParaRPr>
          </a:p>
          <a:p>
            <a:pPr marL="0" indent="0">
              <a:buNone/>
              <a:defRPr/>
            </a:pPr>
            <a:r>
              <a:rPr lang="en-GB" u="sng">
                <a:latin typeface="Century Gothic" panose="020B0502020202020204" pitchFamily="34" charset="0"/>
                <a:cs typeface="Calibri" pitchFamily="34" charset="0"/>
              </a:rPr>
              <a:t>Chemistry Paper 1</a:t>
            </a:r>
            <a:r>
              <a:rPr lang="en-GB">
                <a:latin typeface="Century Gothic" panose="020B0502020202020204" pitchFamily="34" charset="0"/>
                <a:cs typeface="Calibri" pitchFamily="34" charset="0"/>
              </a:rPr>
              <a:t>, Topics 8-12</a:t>
            </a:r>
          </a:p>
          <a:p>
            <a:pPr marL="0" indent="0">
              <a:buNone/>
              <a:defRPr/>
            </a:pPr>
            <a:r>
              <a:rPr lang="en-GB" u="sng">
                <a:latin typeface="Century Gothic" panose="020B0502020202020204" pitchFamily="34" charset="0"/>
                <a:cs typeface="Calibri" pitchFamily="34" charset="0"/>
              </a:rPr>
              <a:t>Chemistry Paper 2</a:t>
            </a:r>
            <a:r>
              <a:rPr lang="en-GB">
                <a:latin typeface="Century Gothic" panose="020B0502020202020204" pitchFamily="34" charset="0"/>
                <a:cs typeface="Calibri" pitchFamily="34" charset="0"/>
              </a:rPr>
              <a:t>, Topics 13-17</a:t>
            </a:r>
          </a:p>
          <a:p>
            <a:pPr marL="0" indent="0">
              <a:buNone/>
              <a:defRPr/>
            </a:pPr>
            <a:endParaRPr lang="en-GB">
              <a:latin typeface="Century Gothic" panose="020B0502020202020204" pitchFamily="34" charset="0"/>
              <a:cs typeface="Calibri" pitchFamily="34" charset="0"/>
            </a:endParaRPr>
          </a:p>
          <a:p>
            <a:pPr marL="0" indent="0">
              <a:buNone/>
              <a:defRPr/>
            </a:pPr>
            <a:r>
              <a:rPr lang="en-GB" u="sng">
                <a:latin typeface="Century Gothic" panose="020B0502020202020204" pitchFamily="34" charset="0"/>
                <a:cs typeface="Calibri" pitchFamily="34" charset="0"/>
              </a:rPr>
              <a:t>Physics Paper 1</a:t>
            </a:r>
            <a:r>
              <a:rPr lang="en-GB">
                <a:latin typeface="Century Gothic" panose="020B0502020202020204" pitchFamily="34" charset="0"/>
                <a:cs typeface="Calibri" pitchFamily="34" charset="0"/>
              </a:rPr>
              <a:t>, Topics 18-21</a:t>
            </a:r>
          </a:p>
          <a:p>
            <a:pPr marL="0" indent="0">
              <a:buNone/>
              <a:defRPr/>
            </a:pPr>
            <a:r>
              <a:rPr lang="en-GB" u="sng">
                <a:latin typeface="Century Gothic" panose="020B0502020202020204" pitchFamily="34" charset="0"/>
                <a:cs typeface="Calibri" pitchFamily="34" charset="0"/>
              </a:rPr>
              <a:t>Physics Paper 2</a:t>
            </a:r>
            <a:r>
              <a:rPr lang="en-GB">
                <a:latin typeface="Century Gothic" panose="020B0502020202020204" pitchFamily="34" charset="0"/>
                <a:cs typeface="Calibri" pitchFamily="34" charset="0"/>
              </a:rPr>
              <a:t>, Topics 22-24</a:t>
            </a:r>
          </a:p>
          <a:p>
            <a:pPr marL="0" indent="0">
              <a:buNone/>
              <a:defRPr/>
            </a:pPr>
            <a:endParaRPr lang="en-GB" b="1">
              <a:latin typeface="Century Gothic" panose="020B0502020202020204" pitchFamily="34" charset="0"/>
              <a:cs typeface="Calibri" pitchFamily="34" charset="0"/>
            </a:endParaRPr>
          </a:p>
        </p:txBody>
      </p:sp>
      <p:sp>
        <p:nvSpPr>
          <p:cNvPr id="4" name="Content Placeholder 3"/>
          <p:cNvSpPr>
            <a:spLocks noGrp="1"/>
          </p:cNvSpPr>
          <p:nvPr>
            <p:ph sz="half" idx="2"/>
          </p:nvPr>
        </p:nvSpPr>
        <p:spPr>
          <a:xfrm>
            <a:off x="6230257" y="1828799"/>
            <a:ext cx="5802086" cy="4893542"/>
          </a:xfrm>
          <a:solidFill>
            <a:schemeClr val="accent4">
              <a:lumMod val="20000"/>
              <a:lumOff val="80000"/>
            </a:schemeClr>
          </a:solidFill>
        </p:spPr>
        <p:txBody>
          <a:bodyPr>
            <a:normAutofit/>
          </a:bodyPr>
          <a:lstStyle/>
          <a:p>
            <a:pPr marL="0" indent="0" algn="ctr">
              <a:buNone/>
            </a:pPr>
            <a:r>
              <a:rPr lang="en-GB" b="1" u="sng">
                <a:latin typeface="Century Gothic" panose="020B0502020202020204" pitchFamily="34" charset="0"/>
              </a:rPr>
              <a:t>Separate Sciences</a:t>
            </a:r>
          </a:p>
          <a:p>
            <a:pPr marL="0" indent="0" algn="ctr">
              <a:buNone/>
            </a:pPr>
            <a:r>
              <a:rPr lang="en-GB" b="1">
                <a:latin typeface="Century Gothic" panose="020B0502020202020204" pitchFamily="34" charset="0"/>
              </a:rPr>
              <a:t>Working scientifically &amp; Practical Skills – all papers</a:t>
            </a:r>
            <a:r>
              <a:rPr lang="en-GB" b="1" u="sng">
                <a:latin typeface="Century Gothic" panose="020B0502020202020204" pitchFamily="34" charset="0"/>
              </a:rPr>
              <a:t> </a:t>
            </a:r>
          </a:p>
          <a:p>
            <a:pPr marL="0" indent="0">
              <a:buNone/>
              <a:defRPr/>
            </a:pPr>
            <a:r>
              <a:rPr lang="en-GB" u="sng">
                <a:latin typeface="Century Gothic" panose="020B0502020202020204" pitchFamily="34" charset="0"/>
                <a:cs typeface="Calibri" pitchFamily="34" charset="0"/>
              </a:rPr>
              <a:t>Biology Paper 1</a:t>
            </a:r>
            <a:r>
              <a:rPr lang="en-GB">
                <a:latin typeface="Century Gothic" panose="020B0502020202020204" pitchFamily="34" charset="0"/>
                <a:cs typeface="Calibri" pitchFamily="34" charset="0"/>
              </a:rPr>
              <a:t>, Topics 1-4</a:t>
            </a:r>
          </a:p>
          <a:p>
            <a:pPr marL="0" indent="0">
              <a:buNone/>
              <a:defRPr/>
            </a:pPr>
            <a:r>
              <a:rPr lang="en-GB" u="sng">
                <a:latin typeface="Century Gothic" panose="020B0502020202020204" pitchFamily="34" charset="0"/>
                <a:cs typeface="Calibri" pitchFamily="34" charset="0"/>
              </a:rPr>
              <a:t>Biology Paper 2</a:t>
            </a:r>
            <a:r>
              <a:rPr lang="en-GB">
                <a:latin typeface="Century Gothic" panose="020B0502020202020204" pitchFamily="34" charset="0"/>
                <a:cs typeface="Calibri" pitchFamily="34" charset="0"/>
              </a:rPr>
              <a:t>, Topics 5-7</a:t>
            </a:r>
          </a:p>
          <a:p>
            <a:pPr marL="0" indent="0">
              <a:buNone/>
              <a:defRPr/>
            </a:pPr>
            <a:endParaRPr lang="en-GB">
              <a:latin typeface="Century Gothic" panose="020B0502020202020204" pitchFamily="34" charset="0"/>
              <a:cs typeface="Calibri" pitchFamily="34" charset="0"/>
            </a:endParaRPr>
          </a:p>
          <a:p>
            <a:pPr marL="0" indent="0">
              <a:buNone/>
              <a:defRPr/>
            </a:pPr>
            <a:r>
              <a:rPr lang="en-GB" u="sng">
                <a:latin typeface="Century Gothic" panose="020B0502020202020204" pitchFamily="34" charset="0"/>
                <a:cs typeface="Calibri" pitchFamily="34" charset="0"/>
              </a:rPr>
              <a:t>Chemistry Paper 1</a:t>
            </a:r>
            <a:r>
              <a:rPr lang="en-GB">
                <a:latin typeface="Century Gothic" panose="020B0502020202020204" pitchFamily="34" charset="0"/>
                <a:cs typeface="Calibri" pitchFamily="34" charset="0"/>
              </a:rPr>
              <a:t>, Topics 1-5</a:t>
            </a:r>
          </a:p>
          <a:p>
            <a:pPr marL="0" indent="0">
              <a:buNone/>
              <a:defRPr/>
            </a:pPr>
            <a:r>
              <a:rPr lang="en-GB" u="sng">
                <a:latin typeface="Century Gothic" panose="020B0502020202020204" pitchFamily="34" charset="0"/>
                <a:cs typeface="Calibri" pitchFamily="34" charset="0"/>
              </a:rPr>
              <a:t>Chemistry Paper 2</a:t>
            </a:r>
            <a:r>
              <a:rPr lang="en-GB">
                <a:latin typeface="Century Gothic" panose="020B0502020202020204" pitchFamily="34" charset="0"/>
                <a:cs typeface="Calibri" pitchFamily="34" charset="0"/>
              </a:rPr>
              <a:t>, Topics 6-10</a:t>
            </a:r>
          </a:p>
          <a:p>
            <a:pPr marL="0" indent="0">
              <a:buNone/>
              <a:defRPr/>
            </a:pPr>
            <a:endParaRPr lang="en-GB">
              <a:latin typeface="Century Gothic" panose="020B0502020202020204" pitchFamily="34" charset="0"/>
              <a:cs typeface="Calibri" pitchFamily="34" charset="0"/>
            </a:endParaRPr>
          </a:p>
          <a:p>
            <a:pPr marL="0" indent="0">
              <a:buNone/>
              <a:defRPr/>
            </a:pPr>
            <a:r>
              <a:rPr lang="en-GB" u="sng">
                <a:latin typeface="Century Gothic" panose="020B0502020202020204" pitchFamily="34" charset="0"/>
                <a:cs typeface="Calibri" pitchFamily="34" charset="0"/>
              </a:rPr>
              <a:t>Physics Paper 1</a:t>
            </a:r>
            <a:r>
              <a:rPr lang="en-GB">
                <a:latin typeface="Century Gothic" panose="020B0502020202020204" pitchFamily="34" charset="0"/>
                <a:cs typeface="Calibri" pitchFamily="34" charset="0"/>
              </a:rPr>
              <a:t>, Topics 1-4</a:t>
            </a:r>
          </a:p>
          <a:p>
            <a:pPr marL="0" indent="0">
              <a:buNone/>
              <a:defRPr/>
            </a:pPr>
            <a:r>
              <a:rPr lang="en-GB" u="sng">
                <a:latin typeface="Century Gothic" panose="020B0502020202020204" pitchFamily="34" charset="0"/>
                <a:cs typeface="Calibri" pitchFamily="34" charset="0"/>
              </a:rPr>
              <a:t>Physics Paper 2</a:t>
            </a:r>
            <a:r>
              <a:rPr lang="en-GB">
                <a:latin typeface="Century Gothic" panose="020B0502020202020204" pitchFamily="34" charset="0"/>
                <a:cs typeface="Calibri" pitchFamily="34" charset="0"/>
              </a:rPr>
              <a:t>, Topics 5-8</a:t>
            </a:r>
          </a:p>
          <a:p>
            <a:pPr marL="0" indent="0">
              <a:buNone/>
            </a:pPr>
            <a:endParaRPr lang="en-GB">
              <a:latin typeface="Century Gothic" panose="020B0502020202020204" pitchFamily="34" charset="0"/>
            </a:endParaRPr>
          </a:p>
        </p:txBody>
      </p:sp>
    </p:spTree>
    <p:extLst>
      <p:ext uri="{BB962C8B-B14F-4D97-AF65-F5344CB8AC3E}">
        <p14:creationId xmlns:p14="http://schemas.microsoft.com/office/powerpoint/2010/main" val="27161198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420" y="261220"/>
            <a:ext cx="1351652" cy="707886"/>
          </a:xfrm>
          <a:prstGeom prst="rect">
            <a:avLst/>
          </a:prstGeom>
        </p:spPr>
        <p:txBody>
          <a:bodyPr wrap="none">
            <a:spAutoFit/>
          </a:bodyPr>
          <a:lstStyle/>
          <a:p>
            <a:r>
              <a:rPr lang="en-GB" sz="4000">
                <a:latin typeface="Century Gothic" panose="020B0502020202020204" pitchFamily="34" charset="0"/>
              </a:rPr>
              <a:t>CGP</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16200000">
            <a:off x="3532989" y="-1482144"/>
            <a:ext cx="2607596" cy="6094324"/>
          </a:xfrm>
          <a:prstGeom prst="rect">
            <a:avLst/>
          </a:prstGeom>
        </p:spPr>
      </p:pic>
      <p:sp>
        <p:nvSpPr>
          <p:cNvPr id="6" name="Rectangle 5"/>
          <p:cNvSpPr/>
          <p:nvPr/>
        </p:nvSpPr>
        <p:spPr>
          <a:xfrm>
            <a:off x="102741" y="3544852"/>
            <a:ext cx="11415666" cy="3539430"/>
          </a:xfrm>
          <a:prstGeom prst="rect">
            <a:avLst/>
          </a:prstGeom>
        </p:spPr>
        <p:txBody>
          <a:bodyPr wrap="square">
            <a:spAutoFit/>
          </a:bodyPr>
          <a:lstStyle/>
          <a:p>
            <a:pPr marL="457200" indent="-457200">
              <a:buFont typeface="Arial" panose="020B0604020202020204" pitchFamily="34" charset="0"/>
              <a:buChar char="•"/>
            </a:pPr>
            <a:r>
              <a:rPr lang="en-GB" sz="3200">
                <a:latin typeface="Century Gothic" panose="020B0502020202020204" pitchFamily="34" charset="0"/>
              </a:rPr>
              <a:t>QR codes take you to videos that work through answers to the questions for you </a:t>
            </a:r>
          </a:p>
          <a:p>
            <a:pPr marL="457200" indent="-457200">
              <a:buFont typeface="Arial" panose="020B0604020202020204" pitchFamily="34" charset="0"/>
              <a:buChar char="•"/>
            </a:pPr>
            <a:r>
              <a:rPr lang="en-GB" sz="3200">
                <a:latin typeface="Century Gothic" panose="020B0502020202020204" pitchFamily="34" charset="0"/>
              </a:rPr>
              <a:t>Access online content. You can only use each code once, but you can use the content on more than one device, you just need to create an account and log in. </a:t>
            </a:r>
          </a:p>
          <a:p>
            <a:endParaRPr lang="en-GB" sz="3200">
              <a:latin typeface="Century Gothic" panose="020B0502020202020204" pitchFamily="34" charset="0"/>
            </a:endParaRPr>
          </a:p>
        </p:txBody>
      </p:sp>
      <p:pic>
        <p:nvPicPr>
          <p:cNvPr id="8" name="Picture 7"/>
          <p:cNvPicPr>
            <a:picLocks noChangeAspect="1"/>
          </p:cNvPicPr>
          <p:nvPr/>
        </p:nvPicPr>
        <p:blipFill>
          <a:blip r:embed="rId4"/>
          <a:stretch>
            <a:fillRect/>
          </a:stretch>
        </p:blipFill>
        <p:spPr>
          <a:xfrm>
            <a:off x="6870210" y="230687"/>
            <a:ext cx="2512781" cy="3350374"/>
          </a:xfrm>
          <a:prstGeom prst="rect">
            <a:avLst/>
          </a:prstGeom>
        </p:spPr>
      </p:pic>
      <p:sp>
        <p:nvSpPr>
          <p:cNvPr id="5" name="TextBox 4">
            <a:extLst>
              <a:ext uri="{FF2B5EF4-FFF2-40B4-BE49-F238E27FC236}">
                <a16:creationId xmlns:a16="http://schemas.microsoft.com/office/drawing/2014/main" id="{F6716385-7FA3-4ABD-7745-276F63C574BF}"/>
              </a:ext>
            </a:extLst>
          </p:cNvPr>
          <p:cNvSpPr txBox="1"/>
          <p:nvPr/>
        </p:nvSpPr>
        <p:spPr>
          <a:xfrm>
            <a:off x="693334" y="3059669"/>
            <a:ext cx="3400684" cy="646331"/>
          </a:xfrm>
          <a:prstGeom prst="rect">
            <a:avLst/>
          </a:prstGeom>
          <a:noFill/>
        </p:spPr>
        <p:txBody>
          <a:bodyPr wrap="square">
            <a:spAutoFit/>
          </a:bodyPr>
          <a:lstStyle/>
          <a:p>
            <a:r>
              <a:rPr lang="en-GB">
                <a:latin typeface="Century Gothic" panose="020B0502020202020204" pitchFamily="34" charset="0"/>
                <a:hlinkClick r:id="rId5"/>
              </a:rPr>
              <a:t>www.cgpbooks.co.uk</a:t>
            </a:r>
            <a:endParaRPr lang="en-GB">
              <a:latin typeface="Century Gothic" panose="020B0502020202020204" pitchFamily="34" charset="0"/>
            </a:endParaRPr>
          </a:p>
          <a:p>
            <a:endParaRPr lang="en-GB" sz="1800">
              <a:latin typeface="Century Gothic" panose="020B0502020202020204" pitchFamily="34" charset="0"/>
            </a:endParaRPr>
          </a:p>
        </p:txBody>
      </p:sp>
      <p:sp>
        <p:nvSpPr>
          <p:cNvPr id="4" name="TextBox 3">
            <a:extLst>
              <a:ext uri="{FF2B5EF4-FFF2-40B4-BE49-F238E27FC236}">
                <a16:creationId xmlns:a16="http://schemas.microsoft.com/office/drawing/2014/main" id="{856D6D40-2639-3460-DDEB-7B4070E2B97F}"/>
              </a:ext>
            </a:extLst>
          </p:cNvPr>
          <p:cNvSpPr txBox="1"/>
          <p:nvPr/>
        </p:nvSpPr>
        <p:spPr>
          <a:xfrm>
            <a:off x="102741" y="1077072"/>
            <a:ext cx="3208662" cy="923330"/>
          </a:xfrm>
          <a:prstGeom prst="rect">
            <a:avLst/>
          </a:prstGeom>
          <a:solidFill>
            <a:schemeClr val="accent4">
              <a:lumMod val="20000"/>
              <a:lumOff val="80000"/>
            </a:schemeClr>
          </a:solidFill>
        </p:spPr>
        <p:txBody>
          <a:bodyPr wrap="square" rtlCol="0">
            <a:spAutoFit/>
          </a:bodyPr>
          <a:lstStyle/>
          <a:p>
            <a:pPr algn="ctr"/>
            <a:r>
              <a:rPr lang="en-GB"/>
              <a:t>£12.50 Combined Trilogy </a:t>
            </a:r>
          </a:p>
          <a:p>
            <a:pPr algn="ctr"/>
            <a:r>
              <a:rPr lang="en-GB"/>
              <a:t>£6.99 each Biology/Chemistry/Physics</a:t>
            </a:r>
          </a:p>
        </p:txBody>
      </p:sp>
      <p:pic>
        <p:nvPicPr>
          <p:cNvPr id="12" name="Picture 11">
            <a:extLst>
              <a:ext uri="{FF2B5EF4-FFF2-40B4-BE49-F238E27FC236}">
                <a16:creationId xmlns:a16="http://schemas.microsoft.com/office/drawing/2014/main" id="{60FF1932-F640-FF3C-9A95-CF48F49CA39E}"/>
              </a:ext>
            </a:extLst>
          </p:cNvPr>
          <p:cNvPicPr>
            <a:picLocks noChangeAspect="1"/>
          </p:cNvPicPr>
          <p:nvPr/>
        </p:nvPicPr>
        <p:blipFill>
          <a:blip r:embed="rId6"/>
          <a:stretch>
            <a:fillRect/>
          </a:stretch>
        </p:blipFill>
        <p:spPr>
          <a:xfrm>
            <a:off x="9087742" y="307523"/>
            <a:ext cx="2629267" cy="1914792"/>
          </a:xfrm>
          <a:prstGeom prst="rect">
            <a:avLst/>
          </a:prstGeom>
        </p:spPr>
      </p:pic>
    </p:spTree>
    <p:extLst>
      <p:ext uri="{BB962C8B-B14F-4D97-AF65-F5344CB8AC3E}">
        <p14:creationId xmlns:p14="http://schemas.microsoft.com/office/powerpoint/2010/main" val="1025984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4D7AB-D134-8EB1-49A3-922B886408C4}"/>
              </a:ext>
            </a:extLst>
          </p:cNvPr>
          <p:cNvSpPr>
            <a:spLocks noGrp="1"/>
          </p:cNvSpPr>
          <p:nvPr>
            <p:ph type="title"/>
          </p:nvPr>
        </p:nvSpPr>
        <p:spPr>
          <a:xfrm>
            <a:off x="204355" y="136236"/>
            <a:ext cx="10515600" cy="1089602"/>
          </a:xfrm>
        </p:spPr>
        <p:txBody>
          <a:bodyPr/>
          <a:lstStyle/>
          <a:p>
            <a:r>
              <a:rPr lang="en-GB"/>
              <a:t>Educake </a:t>
            </a:r>
          </a:p>
        </p:txBody>
      </p:sp>
      <p:sp>
        <p:nvSpPr>
          <p:cNvPr id="3" name="Content Placeholder 2">
            <a:extLst>
              <a:ext uri="{FF2B5EF4-FFF2-40B4-BE49-F238E27FC236}">
                <a16:creationId xmlns:a16="http://schemas.microsoft.com/office/drawing/2014/main" id="{625B249B-21EE-DCDA-E123-12EFF8B27B5D}"/>
              </a:ext>
            </a:extLst>
          </p:cNvPr>
          <p:cNvSpPr>
            <a:spLocks noGrp="1"/>
          </p:cNvSpPr>
          <p:nvPr>
            <p:ph idx="1"/>
          </p:nvPr>
        </p:nvSpPr>
        <p:spPr>
          <a:xfrm>
            <a:off x="318653" y="921616"/>
            <a:ext cx="7438335" cy="699366"/>
          </a:xfrm>
        </p:spPr>
        <p:txBody>
          <a:bodyPr>
            <a:normAutofit/>
          </a:bodyPr>
          <a:lstStyle/>
          <a:p>
            <a:pPr marL="0" indent="0">
              <a:buNone/>
            </a:pPr>
            <a:r>
              <a:rPr lang="en-GB">
                <a:hlinkClick r:id="rId2"/>
              </a:rPr>
              <a:t>https://www.youtube.com/watch?v=Y5GEZV6-23k</a:t>
            </a:r>
            <a:endParaRPr lang="en-GB"/>
          </a:p>
          <a:p>
            <a:pPr marL="0" indent="0">
              <a:buNone/>
            </a:pPr>
            <a:endParaRPr lang="en-GB"/>
          </a:p>
        </p:txBody>
      </p:sp>
      <p:pic>
        <p:nvPicPr>
          <p:cNvPr id="5" name="Picture 4">
            <a:extLst>
              <a:ext uri="{FF2B5EF4-FFF2-40B4-BE49-F238E27FC236}">
                <a16:creationId xmlns:a16="http://schemas.microsoft.com/office/drawing/2014/main" id="{AEC55427-AFCF-CB4D-2536-DDB0DCEC9544}"/>
              </a:ext>
            </a:extLst>
          </p:cNvPr>
          <p:cNvPicPr>
            <a:picLocks noChangeAspect="1"/>
          </p:cNvPicPr>
          <p:nvPr/>
        </p:nvPicPr>
        <p:blipFill>
          <a:blip r:embed="rId3"/>
          <a:stretch>
            <a:fillRect/>
          </a:stretch>
        </p:blipFill>
        <p:spPr>
          <a:xfrm>
            <a:off x="204355" y="1548245"/>
            <a:ext cx="6286500" cy="4827866"/>
          </a:xfrm>
          <a:prstGeom prst="rect">
            <a:avLst/>
          </a:prstGeom>
        </p:spPr>
      </p:pic>
      <p:pic>
        <p:nvPicPr>
          <p:cNvPr id="7" name="Picture 6">
            <a:extLst>
              <a:ext uri="{FF2B5EF4-FFF2-40B4-BE49-F238E27FC236}">
                <a16:creationId xmlns:a16="http://schemas.microsoft.com/office/drawing/2014/main" id="{643297C2-1112-193B-1DE5-256469C33BFA}"/>
              </a:ext>
            </a:extLst>
          </p:cNvPr>
          <p:cNvPicPr>
            <a:picLocks noChangeAspect="1"/>
          </p:cNvPicPr>
          <p:nvPr/>
        </p:nvPicPr>
        <p:blipFill>
          <a:blip r:embed="rId4"/>
          <a:stretch>
            <a:fillRect/>
          </a:stretch>
        </p:blipFill>
        <p:spPr>
          <a:xfrm>
            <a:off x="632650" y="1620982"/>
            <a:ext cx="10926700" cy="4944165"/>
          </a:xfrm>
          <a:prstGeom prst="rect">
            <a:avLst/>
          </a:prstGeom>
        </p:spPr>
      </p:pic>
    </p:spTree>
    <p:extLst>
      <p:ext uri="{BB962C8B-B14F-4D97-AF65-F5344CB8AC3E}">
        <p14:creationId xmlns:p14="http://schemas.microsoft.com/office/powerpoint/2010/main" val="142596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8349F-2F67-608C-F129-C58FF203F78E}"/>
              </a:ext>
            </a:extLst>
          </p:cNvPr>
          <p:cNvSpPr>
            <a:spLocks noGrp="1"/>
          </p:cNvSpPr>
          <p:nvPr>
            <p:ph type="title"/>
          </p:nvPr>
        </p:nvSpPr>
        <p:spPr>
          <a:xfrm>
            <a:off x="339436" y="178089"/>
            <a:ext cx="10515600" cy="1325563"/>
          </a:xfrm>
        </p:spPr>
        <p:txBody>
          <a:bodyPr/>
          <a:lstStyle/>
          <a:p>
            <a:r>
              <a:rPr lang="en-GB"/>
              <a:t>Focus </a:t>
            </a:r>
          </a:p>
        </p:txBody>
      </p:sp>
      <p:sp>
        <p:nvSpPr>
          <p:cNvPr id="3" name="Content Placeholder 2">
            <a:extLst>
              <a:ext uri="{FF2B5EF4-FFF2-40B4-BE49-F238E27FC236}">
                <a16:creationId xmlns:a16="http://schemas.microsoft.com/office/drawing/2014/main" id="{BD5F0209-153D-E908-98B7-8A4AF17358A8}"/>
              </a:ext>
            </a:extLst>
          </p:cNvPr>
          <p:cNvSpPr>
            <a:spLocks noGrp="1"/>
          </p:cNvSpPr>
          <p:nvPr>
            <p:ph idx="1"/>
          </p:nvPr>
        </p:nvSpPr>
        <p:spPr>
          <a:xfrm>
            <a:off x="2184115" y="178089"/>
            <a:ext cx="9518150" cy="4351338"/>
          </a:xfrm>
        </p:spPr>
        <p:txBody>
          <a:bodyPr/>
          <a:lstStyle/>
          <a:p>
            <a:pPr algn="l" fontAlgn="base"/>
            <a:r>
              <a:rPr lang="en-GB" sz="3600" b="0" i="0">
                <a:solidFill>
                  <a:srgbClr val="000000"/>
                </a:solidFill>
                <a:effectLst/>
                <a:latin typeface="Aptos" panose="020B0004020202020204" pitchFamily="34" charset="0"/>
              </a:rPr>
              <a:t>By visiting: </a:t>
            </a:r>
            <a:r>
              <a:rPr lang="en-GB" sz="3600" b="0" i="0">
                <a:solidFill>
                  <a:srgbClr val="000000"/>
                </a:solidFill>
                <a:effectLst/>
                <a:latin typeface="Aptos" panose="020B0004020202020204" pitchFamily="34" charset="0"/>
                <a:hlinkClick r:id="rId2"/>
              </a:rPr>
              <a:t>www.focuselearning.co.uk</a:t>
            </a:r>
            <a:endParaRPr lang="en-GB" sz="3600" b="0" i="0">
              <a:solidFill>
                <a:srgbClr val="000000"/>
              </a:solidFill>
              <a:effectLst/>
              <a:latin typeface="Aptos" panose="020B0004020202020204" pitchFamily="34" charset="0"/>
            </a:endParaRPr>
          </a:p>
          <a:p>
            <a:pPr algn="l" fontAlgn="base"/>
            <a:r>
              <a:rPr lang="en-GB" sz="3600" b="0" i="0">
                <a:solidFill>
                  <a:srgbClr val="000000"/>
                </a:solidFill>
                <a:effectLst/>
                <a:latin typeface="Aptos" panose="020B0004020202020204" pitchFamily="34" charset="0"/>
              </a:rPr>
              <a:t>Username: student@northgosforth39317</a:t>
            </a:r>
          </a:p>
          <a:p>
            <a:pPr algn="l" fontAlgn="base"/>
            <a:r>
              <a:rPr lang="en-GB" sz="3600" b="0" i="0">
                <a:solidFill>
                  <a:srgbClr val="000000"/>
                </a:solidFill>
                <a:effectLst/>
                <a:latin typeface="Aptos" panose="020B0004020202020204" pitchFamily="34" charset="0"/>
              </a:rPr>
              <a:t>Password: g4y0dgqgn</a:t>
            </a:r>
          </a:p>
          <a:p>
            <a:endParaRPr lang="en-GB"/>
          </a:p>
        </p:txBody>
      </p:sp>
      <p:pic>
        <p:nvPicPr>
          <p:cNvPr id="5" name="Picture 4">
            <a:extLst>
              <a:ext uri="{FF2B5EF4-FFF2-40B4-BE49-F238E27FC236}">
                <a16:creationId xmlns:a16="http://schemas.microsoft.com/office/drawing/2014/main" id="{43E9253C-E42A-3C96-30AE-C1BC01C61475}"/>
              </a:ext>
            </a:extLst>
          </p:cNvPr>
          <p:cNvPicPr>
            <a:picLocks noChangeAspect="1"/>
          </p:cNvPicPr>
          <p:nvPr/>
        </p:nvPicPr>
        <p:blipFill>
          <a:blip r:embed="rId3"/>
          <a:stretch>
            <a:fillRect/>
          </a:stretch>
        </p:blipFill>
        <p:spPr>
          <a:xfrm>
            <a:off x="1963494" y="2028053"/>
            <a:ext cx="8265011" cy="4829947"/>
          </a:xfrm>
          <a:prstGeom prst="rect">
            <a:avLst/>
          </a:prstGeom>
        </p:spPr>
      </p:pic>
    </p:spTree>
    <p:extLst>
      <p:ext uri="{BB962C8B-B14F-4D97-AF65-F5344CB8AC3E}">
        <p14:creationId xmlns:p14="http://schemas.microsoft.com/office/powerpoint/2010/main" val="3671269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Practice papers</a:t>
            </a:r>
          </a:p>
        </p:txBody>
      </p:sp>
      <p:sp>
        <p:nvSpPr>
          <p:cNvPr id="3" name="Content Placeholder 2"/>
          <p:cNvSpPr>
            <a:spLocks noGrp="1"/>
          </p:cNvSpPr>
          <p:nvPr>
            <p:ph idx="1"/>
          </p:nvPr>
        </p:nvSpPr>
        <p:spPr>
          <a:xfrm>
            <a:off x="585843" y="2141537"/>
            <a:ext cx="6573982" cy="4351338"/>
          </a:xfrm>
        </p:spPr>
        <p:txBody>
          <a:bodyPr/>
          <a:lstStyle/>
          <a:p>
            <a:r>
              <a:rPr lang="en-GB"/>
              <a:t>From memory </a:t>
            </a:r>
          </a:p>
          <a:p>
            <a:r>
              <a:rPr lang="en-GB"/>
              <a:t>Using revision guide/ notes</a:t>
            </a:r>
          </a:p>
          <a:p>
            <a:r>
              <a:rPr lang="en-GB"/>
              <a:t>Use mark scheme/ examiner reports  </a:t>
            </a:r>
          </a:p>
          <a:p>
            <a:r>
              <a:rPr lang="en-GB"/>
              <a:t>Make a bank of questions from exam papers </a:t>
            </a:r>
          </a:p>
          <a:p>
            <a:pPr marL="0" indent="0">
              <a:buNone/>
            </a:pPr>
            <a:endParaRPr lang="en-GB"/>
          </a:p>
        </p:txBody>
      </p:sp>
      <p:pic>
        <p:nvPicPr>
          <p:cNvPr id="4" name="Picture 3"/>
          <p:cNvPicPr>
            <a:picLocks noChangeAspect="1"/>
          </p:cNvPicPr>
          <p:nvPr/>
        </p:nvPicPr>
        <p:blipFill>
          <a:blip r:embed="rId2"/>
          <a:stretch>
            <a:fillRect/>
          </a:stretch>
        </p:blipFill>
        <p:spPr>
          <a:xfrm rot="585589">
            <a:off x="7372703" y="443891"/>
            <a:ext cx="4139318" cy="5842306"/>
          </a:xfrm>
          <a:prstGeom prst="rect">
            <a:avLst/>
          </a:prstGeom>
        </p:spPr>
      </p:pic>
      <p:sp>
        <p:nvSpPr>
          <p:cNvPr id="6" name="TextBox 5">
            <a:extLst>
              <a:ext uri="{FF2B5EF4-FFF2-40B4-BE49-F238E27FC236}">
                <a16:creationId xmlns:a16="http://schemas.microsoft.com/office/drawing/2014/main" id="{1908D9F0-EB20-530F-5A0C-2F5A66AD384A}"/>
              </a:ext>
            </a:extLst>
          </p:cNvPr>
          <p:cNvSpPr txBox="1"/>
          <p:nvPr/>
        </p:nvSpPr>
        <p:spPr>
          <a:xfrm>
            <a:off x="811467" y="216840"/>
            <a:ext cx="6709215" cy="369332"/>
          </a:xfrm>
          <a:prstGeom prst="rect">
            <a:avLst/>
          </a:prstGeom>
          <a:noFill/>
        </p:spPr>
        <p:txBody>
          <a:bodyPr wrap="square">
            <a:spAutoFit/>
          </a:bodyPr>
          <a:lstStyle/>
          <a:p>
            <a:r>
              <a:rPr lang="en-GB" sz="1800" b="1">
                <a:hlinkClick r:id="rId3"/>
              </a:rPr>
              <a:t>https://www.physicsandmathstutor.com/</a:t>
            </a:r>
            <a:endParaRPr lang="en-GB" sz="1800" b="1"/>
          </a:p>
        </p:txBody>
      </p:sp>
    </p:spTree>
    <p:extLst>
      <p:ext uri="{BB962C8B-B14F-4D97-AF65-F5344CB8AC3E}">
        <p14:creationId xmlns:p14="http://schemas.microsoft.com/office/powerpoint/2010/main" val="330452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C5245-0FF7-48AE-B040-195436289791}"/>
              </a:ext>
            </a:extLst>
          </p:cNvPr>
          <p:cNvSpPr>
            <a:spLocks noGrp="1"/>
          </p:cNvSpPr>
          <p:nvPr>
            <p:ph type="title"/>
          </p:nvPr>
        </p:nvSpPr>
        <p:spPr>
          <a:xfrm>
            <a:off x="252573" y="288246"/>
            <a:ext cx="10515600" cy="785581"/>
          </a:xfrm>
        </p:spPr>
        <p:txBody>
          <a:bodyPr/>
          <a:lstStyle/>
          <a:p>
            <a:r>
              <a:rPr lang="en-GB"/>
              <a:t>Also, flashcards, notes, mind maps </a:t>
            </a:r>
          </a:p>
        </p:txBody>
      </p:sp>
      <p:sp>
        <p:nvSpPr>
          <p:cNvPr id="3" name="Content Placeholder 2">
            <a:extLst>
              <a:ext uri="{FF2B5EF4-FFF2-40B4-BE49-F238E27FC236}">
                <a16:creationId xmlns:a16="http://schemas.microsoft.com/office/drawing/2014/main" id="{D6FAFBF5-4623-E230-09B5-292108988E4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16ADC0A-01DF-059A-0241-E25F3D3A987F}"/>
              </a:ext>
            </a:extLst>
          </p:cNvPr>
          <p:cNvPicPr>
            <a:picLocks noChangeAspect="1"/>
          </p:cNvPicPr>
          <p:nvPr/>
        </p:nvPicPr>
        <p:blipFill>
          <a:blip r:embed="rId2"/>
          <a:stretch>
            <a:fillRect/>
          </a:stretch>
        </p:blipFill>
        <p:spPr>
          <a:xfrm>
            <a:off x="252573" y="2537717"/>
            <a:ext cx="6295785" cy="3822441"/>
          </a:xfrm>
          <a:prstGeom prst="rect">
            <a:avLst/>
          </a:prstGeom>
        </p:spPr>
      </p:pic>
      <p:pic>
        <p:nvPicPr>
          <p:cNvPr id="7" name="Picture 6">
            <a:extLst>
              <a:ext uri="{FF2B5EF4-FFF2-40B4-BE49-F238E27FC236}">
                <a16:creationId xmlns:a16="http://schemas.microsoft.com/office/drawing/2014/main" id="{CD8F83F6-0367-5DD1-5581-EC819C2B749F}"/>
              </a:ext>
            </a:extLst>
          </p:cNvPr>
          <p:cNvPicPr>
            <a:picLocks noChangeAspect="1"/>
          </p:cNvPicPr>
          <p:nvPr/>
        </p:nvPicPr>
        <p:blipFill>
          <a:blip r:embed="rId3"/>
          <a:stretch>
            <a:fillRect/>
          </a:stretch>
        </p:blipFill>
        <p:spPr>
          <a:xfrm>
            <a:off x="6227906" y="1073827"/>
            <a:ext cx="5964094" cy="4897409"/>
          </a:xfrm>
          <a:prstGeom prst="rect">
            <a:avLst/>
          </a:prstGeom>
        </p:spPr>
      </p:pic>
    </p:spTree>
    <p:extLst>
      <p:ext uri="{BB962C8B-B14F-4D97-AF65-F5344CB8AC3E}">
        <p14:creationId xmlns:p14="http://schemas.microsoft.com/office/powerpoint/2010/main" val="15780581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6985F-BCEA-E320-BF80-23DF3149AAB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071D7B-47EE-3A68-0B09-57226513FCBC}"/>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1C28825E-A3B4-E2C3-379C-1B6704303088}"/>
              </a:ext>
            </a:extLst>
          </p:cNvPr>
          <p:cNvPicPr>
            <a:picLocks noChangeAspect="1"/>
          </p:cNvPicPr>
          <p:nvPr/>
        </p:nvPicPr>
        <p:blipFill>
          <a:blip r:embed="rId2"/>
          <a:stretch>
            <a:fillRect/>
          </a:stretch>
        </p:blipFill>
        <p:spPr>
          <a:xfrm>
            <a:off x="1180414" y="61442"/>
            <a:ext cx="9831172" cy="6735115"/>
          </a:xfrm>
          <a:prstGeom prst="rect">
            <a:avLst/>
          </a:prstGeom>
        </p:spPr>
      </p:pic>
    </p:spTree>
    <p:extLst>
      <p:ext uri="{BB962C8B-B14F-4D97-AF65-F5344CB8AC3E}">
        <p14:creationId xmlns:p14="http://schemas.microsoft.com/office/powerpoint/2010/main" val="3137782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53EA5-4AC8-F1CF-24DD-238E16EEEC78}"/>
              </a:ext>
            </a:extLst>
          </p:cNvPr>
          <p:cNvSpPr>
            <a:spLocks noGrp="1"/>
          </p:cNvSpPr>
          <p:nvPr>
            <p:ph type="title"/>
          </p:nvPr>
        </p:nvSpPr>
        <p:spPr/>
        <p:txBody>
          <a:bodyPr/>
          <a:lstStyle/>
          <a:p>
            <a:r>
              <a:rPr lang="en-GB"/>
              <a:t>Cognito </a:t>
            </a:r>
          </a:p>
        </p:txBody>
      </p:sp>
      <p:sp>
        <p:nvSpPr>
          <p:cNvPr id="3" name="Content Placeholder 2">
            <a:extLst>
              <a:ext uri="{FF2B5EF4-FFF2-40B4-BE49-F238E27FC236}">
                <a16:creationId xmlns:a16="http://schemas.microsoft.com/office/drawing/2014/main" id="{1B137825-3F7C-AAC9-964E-29FB39DD47B1}"/>
              </a:ext>
            </a:extLst>
          </p:cNvPr>
          <p:cNvSpPr>
            <a:spLocks noGrp="1"/>
          </p:cNvSpPr>
          <p:nvPr>
            <p:ph idx="1"/>
          </p:nvPr>
        </p:nvSpPr>
        <p:spPr>
          <a:xfrm>
            <a:off x="2790290" y="233130"/>
            <a:ext cx="7319481" cy="568254"/>
          </a:xfrm>
        </p:spPr>
        <p:txBody>
          <a:bodyPr/>
          <a:lstStyle/>
          <a:p>
            <a:pPr marL="0" indent="0">
              <a:buNone/>
            </a:pPr>
            <a:r>
              <a:rPr lang="en-GB">
                <a:hlinkClick r:id="rId2"/>
              </a:rPr>
              <a:t>https://cognitoedu.org/home</a:t>
            </a:r>
            <a:endParaRPr lang="en-GB"/>
          </a:p>
          <a:p>
            <a:pPr marL="0" indent="0">
              <a:buNone/>
            </a:pPr>
            <a:endParaRPr lang="en-GB"/>
          </a:p>
        </p:txBody>
      </p:sp>
      <p:pic>
        <p:nvPicPr>
          <p:cNvPr id="5" name="Picture 4">
            <a:extLst>
              <a:ext uri="{FF2B5EF4-FFF2-40B4-BE49-F238E27FC236}">
                <a16:creationId xmlns:a16="http://schemas.microsoft.com/office/drawing/2014/main" id="{FBBCFC43-B840-C7D0-8374-07E6B08562A6}"/>
              </a:ext>
            </a:extLst>
          </p:cNvPr>
          <p:cNvPicPr>
            <a:picLocks noChangeAspect="1"/>
          </p:cNvPicPr>
          <p:nvPr/>
        </p:nvPicPr>
        <p:blipFill>
          <a:blip r:embed="rId3"/>
          <a:stretch>
            <a:fillRect/>
          </a:stretch>
        </p:blipFill>
        <p:spPr>
          <a:xfrm>
            <a:off x="3472665" y="933379"/>
            <a:ext cx="7104384" cy="5512266"/>
          </a:xfrm>
          <a:prstGeom prst="rect">
            <a:avLst/>
          </a:prstGeom>
        </p:spPr>
      </p:pic>
    </p:spTree>
    <p:extLst>
      <p:ext uri="{BB962C8B-B14F-4D97-AF65-F5344CB8AC3E}">
        <p14:creationId xmlns:p14="http://schemas.microsoft.com/office/powerpoint/2010/main" val="41965259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657" y="247876"/>
            <a:ext cx="10515600" cy="796018"/>
          </a:xfrm>
        </p:spPr>
        <p:txBody>
          <a:bodyPr/>
          <a:lstStyle/>
          <a:p>
            <a:r>
              <a:rPr lang="en-GB"/>
              <a:t>Some tips 	</a:t>
            </a:r>
          </a:p>
        </p:txBody>
      </p:sp>
      <p:sp>
        <p:nvSpPr>
          <p:cNvPr id="3" name="Content Placeholder 2"/>
          <p:cNvSpPr>
            <a:spLocks noGrp="1"/>
          </p:cNvSpPr>
          <p:nvPr>
            <p:ph idx="1"/>
          </p:nvPr>
        </p:nvSpPr>
        <p:spPr>
          <a:xfrm>
            <a:off x="382814" y="1282358"/>
            <a:ext cx="11426371" cy="4717749"/>
          </a:xfrm>
        </p:spPr>
        <p:txBody>
          <a:bodyPr>
            <a:normAutofit/>
          </a:bodyPr>
          <a:lstStyle/>
          <a:p>
            <a:pPr marL="0" indent="0">
              <a:buNone/>
            </a:pPr>
            <a:r>
              <a:rPr lang="en-GB" sz="3600"/>
              <a:t>Start small but make a start! </a:t>
            </a:r>
          </a:p>
          <a:p>
            <a:pPr marL="0" indent="0">
              <a:buNone/>
            </a:pPr>
            <a:endParaRPr lang="en-GB" sz="3600"/>
          </a:p>
          <a:p>
            <a:r>
              <a:rPr lang="en-GB" sz="3600"/>
              <a:t>Get organised – make a timetable and plan what you will try and cover each session </a:t>
            </a:r>
          </a:p>
          <a:p>
            <a:r>
              <a:rPr lang="en-GB" sz="3600"/>
              <a:t>Include the things you find most difficult </a:t>
            </a:r>
          </a:p>
          <a:p>
            <a:r>
              <a:rPr lang="en-GB" sz="3600"/>
              <a:t>Don’t copy out the revision guide - be active, do something from </a:t>
            </a:r>
            <a:r>
              <a:rPr lang="en-GB" sz="3600" b="1"/>
              <a:t>memory </a:t>
            </a:r>
            <a:r>
              <a:rPr lang="en-GB" sz="3600"/>
              <a:t>every time you revise </a:t>
            </a:r>
          </a:p>
          <a:p>
            <a:pPr marL="0" indent="0">
              <a:buNone/>
            </a:pPr>
            <a:endParaRPr lang="en-GB"/>
          </a:p>
        </p:txBody>
      </p:sp>
    </p:spTree>
    <p:extLst>
      <p:ext uri="{BB962C8B-B14F-4D97-AF65-F5344CB8AC3E}">
        <p14:creationId xmlns:p14="http://schemas.microsoft.com/office/powerpoint/2010/main" val="344234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Gosforth Group">
      <a:dk1>
        <a:srgbClr val="0A1635"/>
      </a:dk1>
      <a:lt1>
        <a:srgbClr val="E6E7E8"/>
      </a:lt1>
      <a:dk2>
        <a:srgbClr val="0A1635"/>
      </a:dk2>
      <a:lt2>
        <a:srgbClr val="E6E7E8"/>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orth Gosforth Academy Powerpoint 2019.thmx" id="{202DBE49-B042-46B4-9E35-C49C8599CF7E}" vid="{54E779AA-D8FC-4AA7-9226-B6D52DDBFFDD}"/>
    </a:ext>
  </a:extLst>
</a:theme>
</file>

<file path=ppt/theme/theme2.xml><?xml version="1.0" encoding="utf-8"?>
<a:theme xmlns:a="http://schemas.openxmlformats.org/drawingml/2006/main" name="Office Theme">
  <a:themeElements>
    <a:clrScheme name="Gosforth Group">
      <a:dk1>
        <a:srgbClr val="0A1635"/>
      </a:dk1>
      <a:lt1>
        <a:srgbClr val="E6E7E8"/>
      </a:lt1>
      <a:dk2>
        <a:srgbClr val="0A1635"/>
      </a:dk2>
      <a:lt2>
        <a:srgbClr val="E6E7E8"/>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 Gen Powerpoint 2019" id="{2BB97C50-E3D8-4044-815B-A21F035AFC88}" vid="{FB4A36C5-4BD9-42EF-813F-2F679A4F62E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1949</Words>
  <Application>Microsoft Office PowerPoint</Application>
  <PresentationFormat>Widescreen</PresentationFormat>
  <Paragraphs>315</Paragraphs>
  <Slides>44</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44</vt:i4>
      </vt:variant>
    </vt:vector>
  </HeadingPairs>
  <TitlesOfParts>
    <vt:vector size="55" baseType="lpstr">
      <vt:lpstr>ＭＳ Ｐゴシック</vt:lpstr>
      <vt:lpstr>Aptos</vt:lpstr>
      <vt:lpstr>Arial</vt:lpstr>
      <vt:lpstr>Calibri</vt:lpstr>
      <vt:lpstr>Calibri Light</vt:lpstr>
      <vt:lpstr>Century Gothic</vt:lpstr>
      <vt:lpstr>Lato</vt:lpstr>
      <vt:lpstr>Montserrat</vt:lpstr>
      <vt:lpstr>Raleway</vt:lpstr>
      <vt:lpstr>Office Theme</vt:lpstr>
      <vt:lpstr>Office Theme</vt:lpstr>
      <vt:lpstr>PowerPoint Presentation</vt:lpstr>
      <vt:lpstr>Welcome!</vt:lpstr>
      <vt:lpstr>Key DATES</vt:lpstr>
      <vt:lpstr>Sixth Form at Gosforth Academy </vt:lpstr>
      <vt:lpstr>Sixth Form Team – Specialised Support </vt:lpstr>
      <vt:lpstr>Comprehensive Choices</vt:lpstr>
      <vt:lpstr>Some of our courses…</vt:lpstr>
      <vt:lpstr>Entry requirements</vt:lpstr>
      <vt:lpstr>Sixth Form Facilities</vt:lpstr>
      <vt:lpstr>Extracurricular Opportunities</vt:lpstr>
      <vt:lpstr>Careers and Progression Activities</vt:lpstr>
      <vt:lpstr>Sport and Fitness</vt:lpstr>
      <vt:lpstr>Key Dates 2025-26: Admissions Process</vt:lpstr>
      <vt:lpstr>Revision support from our Core subjects</vt:lpstr>
      <vt:lpstr>Maths</vt:lpstr>
      <vt:lpstr>The only way to revise maths is to do maths!  (Little and often)</vt:lpstr>
      <vt:lpstr>PowerPoint Presentation</vt:lpstr>
      <vt:lpstr>Maths……..</vt:lpstr>
      <vt:lpstr>Revising Maths</vt:lpstr>
      <vt:lpstr>PowerPoint Presentation</vt:lpstr>
      <vt:lpstr>PowerPoint Presentation</vt:lpstr>
      <vt:lpstr>PowerPoint Presentation</vt:lpstr>
      <vt:lpstr>PowerPoint Presentation</vt:lpstr>
      <vt:lpstr>General revision</vt:lpstr>
      <vt:lpstr>The only way to revise maths is to do maths!  (Little and often)</vt:lpstr>
      <vt:lpstr>English </vt:lpstr>
      <vt:lpstr>PowerPoint Presentation</vt:lpstr>
      <vt:lpstr>PowerPoint Presentation</vt:lpstr>
      <vt:lpstr>PowerPoint Presentation</vt:lpstr>
      <vt:lpstr>PowerPoint Presentation</vt:lpstr>
      <vt:lpstr>PowerPoint Presentation</vt:lpstr>
      <vt:lpstr>Science </vt:lpstr>
      <vt:lpstr>Specification details  </vt:lpstr>
      <vt:lpstr>PowerPoint Presentation</vt:lpstr>
      <vt:lpstr>GCSE Separate and Combined Science EXAM DATES   </vt:lpstr>
      <vt:lpstr>Topics covered on each paper  – see specification </vt:lpstr>
      <vt:lpstr>PowerPoint Presentation</vt:lpstr>
      <vt:lpstr>Educake </vt:lpstr>
      <vt:lpstr>Focus </vt:lpstr>
      <vt:lpstr>Practice papers</vt:lpstr>
      <vt:lpstr>Also, flashcards, notes, mind maps </vt:lpstr>
      <vt:lpstr>PowerPoint Presentation</vt:lpstr>
      <vt:lpstr>Cognito </vt:lpstr>
      <vt:lpstr>Some tips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Ayres, Chris</dc:creator>
  <cp:lastModifiedBy>Shaw, Matthew</cp:lastModifiedBy>
  <cp:revision>7</cp:revision>
  <dcterms:created xsi:type="dcterms:W3CDTF">2022-10-15T15:06:42Z</dcterms:created>
  <dcterms:modified xsi:type="dcterms:W3CDTF">2025-11-17T13:46:15Z</dcterms:modified>
</cp:coreProperties>
</file>